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3" r:id="rId5"/>
    <p:sldMasterId id="2147483669" r:id="rId6"/>
    <p:sldMasterId id="2147483682" r:id="rId7"/>
  </p:sldMasterIdLst>
  <p:notesMasterIdLst>
    <p:notesMasterId r:id="rId10"/>
  </p:notesMasterIdLst>
  <p:sldIdLst>
    <p:sldId id="265" r:id="rId8"/>
    <p:sldId id="264" r:id="rId9"/>
  </p:sldIdLst>
  <p:sldSz cx="6858000" cy="9906000" type="A4"/>
  <p:notesSz cx="6737350" cy="9869488"/>
  <p:defaultTextStyle>
    <a:defPPr>
      <a:defRPr lang="en-US"/>
    </a:defPPr>
    <a:lvl1pPr marL="0" algn="l" defTabSz="419938" rtl="0" eaLnBrk="1" latinLnBrk="0" hangingPunct="1">
      <a:defRPr sz="1653" kern="1200">
        <a:solidFill>
          <a:schemeClr val="tx1"/>
        </a:solidFill>
        <a:latin typeface="+mn-lt"/>
        <a:ea typeface="+mn-ea"/>
        <a:cs typeface="+mn-cs"/>
      </a:defRPr>
    </a:lvl1pPr>
    <a:lvl2pPr marL="419938" algn="l" defTabSz="419938" rtl="0" eaLnBrk="1" latinLnBrk="0" hangingPunct="1">
      <a:defRPr sz="1653" kern="1200">
        <a:solidFill>
          <a:schemeClr val="tx1"/>
        </a:solidFill>
        <a:latin typeface="+mn-lt"/>
        <a:ea typeface="+mn-ea"/>
        <a:cs typeface="+mn-cs"/>
      </a:defRPr>
    </a:lvl2pPr>
    <a:lvl3pPr marL="839876" algn="l" defTabSz="419938" rtl="0" eaLnBrk="1" latinLnBrk="0" hangingPunct="1">
      <a:defRPr sz="1653" kern="1200">
        <a:solidFill>
          <a:schemeClr val="tx1"/>
        </a:solidFill>
        <a:latin typeface="+mn-lt"/>
        <a:ea typeface="+mn-ea"/>
        <a:cs typeface="+mn-cs"/>
      </a:defRPr>
    </a:lvl3pPr>
    <a:lvl4pPr marL="1259815" algn="l" defTabSz="419938" rtl="0" eaLnBrk="1" latinLnBrk="0" hangingPunct="1">
      <a:defRPr sz="1653" kern="1200">
        <a:solidFill>
          <a:schemeClr val="tx1"/>
        </a:solidFill>
        <a:latin typeface="+mn-lt"/>
        <a:ea typeface="+mn-ea"/>
        <a:cs typeface="+mn-cs"/>
      </a:defRPr>
    </a:lvl4pPr>
    <a:lvl5pPr marL="1679753" algn="l" defTabSz="419938" rtl="0" eaLnBrk="1" latinLnBrk="0" hangingPunct="1">
      <a:defRPr sz="1653" kern="1200">
        <a:solidFill>
          <a:schemeClr val="tx1"/>
        </a:solidFill>
        <a:latin typeface="+mn-lt"/>
        <a:ea typeface="+mn-ea"/>
        <a:cs typeface="+mn-cs"/>
      </a:defRPr>
    </a:lvl5pPr>
    <a:lvl6pPr marL="2099691" algn="l" defTabSz="419938" rtl="0" eaLnBrk="1" latinLnBrk="0" hangingPunct="1">
      <a:defRPr sz="1653" kern="1200">
        <a:solidFill>
          <a:schemeClr val="tx1"/>
        </a:solidFill>
        <a:latin typeface="+mn-lt"/>
        <a:ea typeface="+mn-ea"/>
        <a:cs typeface="+mn-cs"/>
      </a:defRPr>
    </a:lvl6pPr>
    <a:lvl7pPr marL="2519629" algn="l" defTabSz="419938" rtl="0" eaLnBrk="1" latinLnBrk="0" hangingPunct="1">
      <a:defRPr sz="1653" kern="1200">
        <a:solidFill>
          <a:schemeClr val="tx1"/>
        </a:solidFill>
        <a:latin typeface="+mn-lt"/>
        <a:ea typeface="+mn-ea"/>
        <a:cs typeface="+mn-cs"/>
      </a:defRPr>
    </a:lvl7pPr>
    <a:lvl8pPr marL="2939567" algn="l" defTabSz="419938" rtl="0" eaLnBrk="1" latinLnBrk="0" hangingPunct="1">
      <a:defRPr sz="1653" kern="1200">
        <a:solidFill>
          <a:schemeClr val="tx1"/>
        </a:solidFill>
        <a:latin typeface="+mn-lt"/>
        <a:ea typeface="+mn-ea"/>
        <a:cs typeface="+mn-cs"/>
      </a:defRPr>
    </a:lvl8pPr>
    <a:lvl9pPr marL="3359506" algn="l" defTabSz="419938" rtl="0" eaLnBrk="1" latinLnBrk="0" hangingPunct="1">
      <a:defRPr sz="165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9DC3E6"/>
    <a:srgbClr val="FFF2F2"/>
    <a:srgbClr val="CCFF66"/>
    <a:srgbClr val="EDF0F9"/>
    <a:srgbClr val="233616"/>
    <a:srgbClr val="283F19"/>
    <a:srgbClr val="F0F0F0"/>
    <a:srgbClr val="213315"/>
    <a:srgbClr val="E5E9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8" autoAdjust="0"/>
    <p:restoredTop sz="94404" autoAdjust="0"/>
  </p:normalViewPr>
  <p:slideViewPr>
    <p:cSldViewPr snapToGrid="0" snapToObjects="1">
      <p:cViewPr>
        <p:scale>
          <a:sx n="200" d="100"/>
          <a:sy n="200" d="100"/>
        </p:scale>
        <p:origin x="-979" y="173"/>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napToGrid="0" snapToObjects="1">
      <p:cViewPr varScale="1">
        <p:scale>
          <a:sx n="153" d="100"/>
          <a:sy n="153" d="100"/>
        </p:scale>
        <p:origin x="37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5"/>
            <a:ext cx="2919519" cy="495188"/>
          </a:xfrm>
          <a:prstGeom prst="rect">
            <a:avLst/>
          </a:prstGeom>
        </p:spPr>
        <p:txBody>
          <a:bodyPr vert="horz" lIns="92540" tIns="46271" rIns="92540" bIns="462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6" y="5"/>
            <a:ext cx="2919519" cy="495188"/>
          </a:xfrm>
          <a:prstGeom prst="rect">
            <a:avLst/>
          </a:prstGeom>
        </p:spPr>
        <p:txBody>
          <a:bodyPr vert="horz" lIns="92540" tIns="46271" rIns="92540" bIns="46271" rtlCol="0"/>
          <a:lstStyle>
            <a:lvl1pPr algn="r">
              <a:defRPr sz="1200"/>
            </a:lvl1pPr>
          </a:lstStyle>
          <a:p>
            <a:fld id="{EFDF23AA-BDED-6748-8FB1-D76B428F0567}" type="datetimeFigureOut">
              <a:rPr kumimoji="1" lang="ja-JP" altLang="en-US" smtClean="0"/>
              <a:t>2025/12/26</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5050" cy="3332162"/>
          </a:xfrm>
          <a:prstGeom prst="rect">
            <a:avLst/>
          </a:prstGeom>
          <a:noFill/>
          <a:ln w="12700">
            <a:solidFill>
              <a:prstClr val="black"/>
            </a:solidFill>
          </a:ln>
        </p:spPr>
        <p:txBody>
          <a:bodyPr vert="horz" lIns="92540" tIns="46271" rIns="92540" bIns="46271" rtlCol="0" anchor="ctr"/>
          <a:lstStyle/>
          <a:p>
            <a:endParaRPr lang="ja-JP" altLang="en-US"/>
          </a:p>
        </p:txBody>
      </p:sp>
      <p:sp>
        <p:nvSpPr>
          <p:cNvPr id="5" name="ノート プレースホルダー 4"/>
          <p:cNvSpPr>
            <a:spLocks noGrp="1"/>
          </p:cNvSpPr>
          <p:nvPr>
            <p:ph type="body" sz="quarter" idx="3"/>
          </p:nvPr>
        </p:nvSpPr>
        <p:spPr>
          <a:xfrm>
            <a:off x="673735" y="4749692"/>
            <a:ext cx="5389880" cy="3886111"/>
          </a:xfrm>
          <a:prstGeom prst="rect">
            <a:avLst/>
          </a:prstGeom>
        </p:spPr>
        <p:txBody>
          <a:bodyPr vert="horz" lIns="92540" tIns="46271" rIns="92540" bIns="462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4304"/>
            <a:ext cx="2919519" cy="495187"/>
          </a:xfrm>
          <a:prstGeom prst="rect">
            <a:avLst/>
          </a:prstGeom>
        </p:spPr>
        <p:txBody>
          <a:bodyPr vert="horz" lIns="92540" tIns="46271" rIns="92540" bIns="462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6" y="9374304"/>
            <a:ext cx="2919519" cy="495187"/>
          </a:xfrm>
          <a:prstGeom prst="rect">
            <a:avLst/>
          </a:prstGeom>
        </p:spPr>
        <p:txBody>
          <a:bodyPr vert="horz" lIns="92540" tIns="46271" rIns="92540" bIns="46271" rtlCol="0" anchor="b"/>
          <a:lstStyle>
            <a:lvl1pPr algn="r">
              <a:defRPr sz="1200"/>
            </a:lvl1pPr>
          </a:lstStyle>
          <a:p>
            <a:fld id="{1940522E-35FC-C343-BD16-C7546671788B}" type="slidenum">
              <a:rPr kumimoji="1" lang="ja-JP" altLang="en-US" smtClean="0"/>
              <a:t>‹#›</a:t>
            </a:fld>
            <a:endParaRPr kumimoji="1" lang="ja-JP" altLang="en-US"/>
          </a:p>
        </p:txBody>
      </p:sp>
    </p:spTree>
    <p:extLst>
      <p:ext uri="{BB962C8B-B14F-4D97-AF65-F5344CB8AC3E}">
        <p14:creationId xmlns:p14="http://schemas.microsoft.com/office/powerpoint/2010/main" val="464035407"/>
      </p:ext>
    </p:extLst>
  </p:cSld>
  <p:clrMap bg1="lt1" tx1="dk1" bg2="lt2" tx2="dk2" accent1="accent1" accent2="accent2" accent3="accent3" accent4="accent4" accent5="accent5" accent6="accent6" hlink="hlink" folHlink="folHlink"/>
  <p:notesStyle>
    <a:lvl1pPr marL="0" algn="l" defTabSz="839876" rtl="0" eaLnBrk="1" latinLnBrk="0" hangingPunct="1">
      <a:defRPr kumimoji="1" sz="1102" kern="1200">
        <a:solidFill>
          <a:schemeClr val="tx1"/>
        </a:solidFill>
        <a:latin typeface="+mn-lt"/>
        <a:ea typeface="+mn-ea"/>
        <a:cs typeface="+mn-cs"/>
      </a:defRPr>
    </a:lvl1pPr>
    <a:lvl2pPr marL="419938" algn="l" defTabSz="839876" rtl="0" eaLnBrk="1" latinLnBrk="0" hangingPunct="1">
      <a:defRPr kumimoji="1" sz="1102" kern="1200">
        <a:solidFill>
          <a:schemeClr val="tx1"/>
        </a:solidFill>
        <a:latin typeface="+mn-lt"/>
        <a:ea typeface="+mn-ea"/>
        <a:cs typeface="+mn-cs"/>
      </a:defRPr>
    </a:lvl2pPr>
    <a:lvl3pPr marL="839876" algn="l" defTabSz="839876" rtl="0" eaLnBrk="1" latinLnBrk="0" hangingPunct="1">
      <a:defRPr kumimoji="1" sz="1102" kern="1200">
        <a:solidFill>
          <a:schemeClr val="tx1"/>
        </a:solidFill>
        <a:latin typeface="+mn-lt"/>
        <a:ea typeface="+mn-ea"/>
        <a:cs typeface="+mn-cs"/>
      </a:defRPr>
    </a:lvl3pPr>
    <a:lvl4pPr marL="1259815" algn="l" defTabSz="839876" rtl="0" eaLnBrk="1" latinLnBrk="0" hangingPunct="1">
      <a:defRPr kumimoji="1" sz="1102" kern="1200">
        <a:solidFill>
          <a:schemeClr val="tx1"/>
        </a:solidFill>
        <a:latin typeface="+mn-lt"/>
        <a:ea typeface="+mn-ea"/>
        <a:cs typeface="+mn-cs"/>
      </a:defRPr>
    </a:lvl4pPr>
    <a:lvl5pPr marL="1679753" algn="l" defTabSz="839876" rtl="0" eaLnBrk="1" latinLnBrk="0" hangingPunct="1">
      <a:defRPr kumimoji="1" sz="1102" kern="1200">
        <a:solidFill>
          <a:schemeClr val="tx1"/>
        </a:solidFill>
        <a:latin typeface="+mn-lt"/>
        <a:ea typeface="+mn-ea"/>
        <a:cs typeface="+mn-cs"/>
      </a:defRPr>
    </a:lvl5pPr>
    <a:lvl6pPr marL="2099691" algn="l" defTabSz="839876" rtl="0" eaLnBrk="1" latinLnBrk="0" hangingPunct="1">
      <a:defRPr kumimoji="1" sz="1102" kern="1200">
        <a:solidFill>
          <a:schemeClr val="tx1"/>
        </a:solidFill>
        <a:latin typeface="+mn-lt"/>
        <a:ea typeface="+mn-ea"/>
        <a:cs typeface="+mn-cs"/>
      </a:defRPr>
    </a:lvl6pPr>
    <a:lvl7pPr marL="2519629" algn="l" defTabSz="839876" rtl="0" eaLnBrk="1" latinLnBrk="0" hangingPunct="1">
      <a:defRPr kumimoji="1" sz="1102" kern="1200">
        <a:solidFill>
          <a:schemeClr val="tx1"/>
        </a:solidFill>
        <a:latin typeface="+mn-lt"/>
        <a:ea typeface="+mn-ea"/>
        <a:cs typeface="+mn-cs"/>
      </a:defRPr>
    </a:lvl7pPr>
    <a:lvl8pPr marL="2939567" algn="l" defTabSz="839876" rtl="0" eaLnBrk="1" latinLnBrk="0" hangingPunct="1">
      <a:defRPr kumimoji="1" sz="1102" kern="1200">
        <a:solidFill>
          <a:schemeClr val="tx1"/>
        </a:solidFill>
        <a:latin typeface="+mn-lt"/>
        <a:ea typeface="+mn-ea"/>
        <a:cs typeface="+mn-cs"/>
      </a:defRPr>
    </a:lvl8pPr>
    <a:lvl9pPr marL="3359506" algn="l" defTabSz="839876" rtl="0" eaLnBrk="1" latinLnBrk="0" hangingPunct="1">
      <a:defRPr kumimoji="1" sz="11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5050"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40522E-35FC-C343-BD16-C7546671788B}" type="slidenum">
              <a:rPr kumimoji="1" lang="ja-JP" altLang="en-US" smtClean="0"/>
              <a:t>1</a:t>
            </a:fld>
            <a:endParaRPr kumimoji="1" lang="ja-JP" altLang="en-US"/>
          </a:p>
        </p:txBody>
      </p:sp>
    </p:spTree>
    <p:extLst>
      <p:ext uri="{BB962C8B-B14F-4D97-AF65-F5344CB8AC3E}">
        <p14:creationId xmlns:p14="http://schemas.microsoft.com/office/powerpoint/2010/main" val="423525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90750" y="1225550"/>
            <a:ext cx="2287588" cy="33083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40522E-35FC-C343-BD16-C7546671788B}" type="slidenum">
              <a:rPr kumimoji="1" lang="ja-JP" altLang="en-US" smtClean="0"/>
              <a:t>2</a:t>
            </a:fld>
            <a:endParaRPr kumimoji="1" lang="ja-JP" altLang="en-US"/>
          </a:p>
        </p:txBody>
      </p:sp>
    </p:spTree>
    <p:extLst>
      <p:ext uri="{BB962C8B-B14F-4D97-AF65-F5344CB8AC3E}">
        <p14:creationId xmlns:p14="http://schemas.microsoft.com/office/powerpoint/2010/main" val="94891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69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636387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368429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43834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12/26/2025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882755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12/26/2025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461787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97955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5639379"/>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955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7566215"/>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821498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6"/>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6"/>
            <a:ext cx="2314575" cy="527403"/>
          </a:xfrm>
          <a:prstGeom prst="rect">
            <a:avLst/>
          </a:prstGeom>
        </p:spPr>
        <p:txBody>
          <a:bodyPr/>
          <a:lstStyle/>
          <a:p>
            <a:r>
              <a:rPr kumimoji="1" lang="en-US" altLang="ja-JP"/>
              <a:t>Copyright (C) 2024 The Japan Chamber of Commerce and Industry All right reserved.</a:t>
            </a:r>
            <a:endParaRPr kumimoji="1" lang="ja-JP" altLang="en-US"/>
          </a:p>
        </p:txBody>
      </p:sp>
      <p:sp>
        <p:nvSpPr>
          <p:cNvPr id="6" name="Slide Number Placeholder 5"/>
          <p:cNvSpPr>
            <a:spLocks noGrp="1"/>
          </p:cNvSpPr>
          <p:nvPr>
            <p:ph type="sldNum" sz="quarter" idx="12"/>
          </p:nvPr>
        </p:nvSpPr>
        <p:spPr>
          <a:xfrm>
            <a:off x="4843463" y="9181396"/>
            <a:ext cx="1543050" cy="527403"/>
          </a:xfrm>
          <a:prstGeom prst="rect">
            <a:avLst/>
          </a:prstGeom>
        </p:spPr>
        <p:txBody>
          <a:bodyPr/>
          <a:lstStyle/>
          <a:p>
            <a:fld id="{DBE78E22-ECCE-1743-BB26-1666ED6A1B85}" type="slidenum">
              <a:rPr kumimoji="1" lang="ja-JP" altLang="en-US" smtClean="0"/>
              <a:t>‹#›</a:t>
            </a:fld>
            <a:endParaRPr kumimoji="1" lang="ja-JP" altLang="en-US"/>
          </a:p>
        </p:txBody>
      </p:sp>
    </p:spTree>
    <p:extLst>
      <p:ext uri="{BB962C8B-B14F-4D97-AF65-F5344CB8AC3E}">
        <p14:creationId xmlns:p14="http://schemas.microsoft.com/office/powerpoint/2010/main" val="3497727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12/26/2025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68480823"/>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4403245"/>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12354607"/>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0668993"/>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1904482"/>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12/26/2025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0168367"/>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12/26/2025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1865234"/>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3443678"/>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5578680"/>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4993A8-07A8-563F-5D22-8805E8098AE9}"/>
              </a:ext>
            </a:extLst>
          </p:cNvPr>
          <p:cNvSpPr>
            <a:spLocks noGrp="1"/>
          </p:cNvSpPr>
          <p:nvPr>
            <p:ph type="title"/>
          </p:nvPr>
        </p:nvSpPr>
        <p:spPr>
          <a:xfrm>
            <a:off x="470930" y="528027"/>
            <a:ext cx="5916141" cy="1913542"/>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163540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44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3FDD9ECF-D6FC-A145-882B-9196BD4F9C28}"/>
              </a:ext>
            </a:extLst>
          </p:cNvPr>
          <p:cNvSpPr>
            <a:spLocks noGrp="1"/>
          </p:cNvSpPr>
          <p:nvPr>
            <p:ph type="subTitle" idx="1"/>
          </p:nvPr>
        </p:nvSpPr>
        <p:spPr>
          <a:xfrm>
            <a:off x="306930" y="1831673"/>
            <a:ext cx="6205772" cy="6905930"/>
          </a:xfrm>
          <a:prstGeom prst="rect">
            <a:avLst/>
          </a:prstGeom>
        </p:spPr>
        <p:txBody>
          <a:bodyPr/>
          <a:lstStyle>
            <a:lvl1pPr marL="0" indent="0" algn="l">
              <a:buNone/>
              <a:defRPr sz="3395"/>
            </a:lvl1pPr>
            <a:lvl2pPr marL="646633" indent="0" algn="ctr">
              <a:buNone/>
              <a:defRPr sz="2829"/>
            </a:lvl2pPr>
            <a:lvl3pPr marL="1293267" indent="0" algn="ctr">
              <a:buNone/>
              <a:defRPr sz="2546"/>
            </a:lvl3pPr>
            <a:lvl4pPr marL="1939901" indent="0" algn="ctr">
              <a:buNone/>
              <a:defRPr sz="2263"/>
            </a:lvl4pPr>
            <a:lvl5pPr marL="2586534" indent="0" algn="ctr">
              <a:buNone/>
              <a:defRPr sz="2263"/>
            </a:lvl5pPr>
            <a:lvl6pPr marL="3233167" indent="0" algn="ctr">
              <a:buNone/>
              <a:defRPr sz="2263"/>
            </a:lvl6pPr>
            <a:lvl7pPr marL="3879801" indent="0" algn="ctr">
              <a:buNone/>
              <a:defRPr sz="2263"/>
            </a:lvl7pPr>
            <a:lvl8pPr marL="4526434" indent="0" algn="ctr">
              <a:buNone/>
              <a:defRPr sz="2263"/>
            </a:lvl8pPr>
            <a:lvl9pPr marL="5173068" indent="0" algn="ctr">
              <a:buNone/>
              <a:defRPr sz="2263"/>
            </a:lvl9pPr>
          </a:lstStyle>
          <a:p>
            <a:r>
              <a:rPr kumimoji="1" lang="ja-JP" altLang="en-US"/>
              <a:t>マスター サブタイトルの書式設定</a:t>
            </a:r>
          </a:p>
        </p:txBody>
      </p:sp>
      <p:sp>
        <p:nvSpPr>
          <p:cNvPr id="4" name="フッター プレースホルダー 1">
            <a:extLst>
              <a:ext uri="{FF2B5EF4-FFF2-40B4-BE49-F238E27FC236}">
                <a16:creationId xmlns:a16="http://schemas.microsoft.com/office/drawing/2014/main" id="{6DB2BB4E-8CF1-5A40-B529-16AD6C8255A1}"/>
              </a:ext>
            </a:extLst>
          </p:cNvPr>
          <p:cNvSpPr>
            <a:spLocks noGrp="1"/>
          </p:cNvSpPr>
          <p:nvPr>
            <p:ph type="ftr" sz="quarter" idx="3"/>
          </p:nvPr>
        </p:nvSpPr>
        <p:spPr>
          <a:xfrm>
            <a:off x="306931" y="9484080"/>
            <a:ext cx="6234546" cy="293511"/>
          </a:xfrm>
          <a:prstGeom prst="rect">
            <a:avLst/>
          </a:prstGeom>
        </p:spPr>
        <p:txBody>
          <a:bodyPr vert="horz" lIns="91440" tIns="45720" rIns="91440" bIns="45720" rtlCol="0" anchor="ctr"/>
          <a:lstStyle>
            <a:lvl1pPr marL="0" indent="0" algn="ctr">
              <a:lnSpc>
                <a:spcPct val="100000"/>
              </a:lnSpc>
              <a:spcBef>
                <a:spcPts val="1414"/>
              </a:spcBef>
              <a:buFontTx/>
              <a:buNone/>
              <a:defRPr sz="1273">
                <a:solidFill>
                  <a:schemeClr val="tx1"/>
                </a:solidFill>
              </a:defRPr>
            </a:lvl1pPr>
          </a:lstStyle>
          <a:p>
            <a:r>
              <a:rPr lang="en-US" altLang="ja-JP">
                <a:latin typeface="Meiryo" panose="020B0604030504040204" pitchFamily="34" charset="-128"/>
              </a:rPr>
              <a:t>Copyright (C) 2024 The Japan Chamber of Commerce and Industry All right reserved.</a:t>
            </a:r>
            <a:endParaRPr lang="ja-JP" altLang="en-US">
              <a:latin typeface="Meiryo" panose="020B0604030504040204" pitchFamily="34" charset="-128"/>
            </a:endParaRPr>
          </a:p>
        </p:txBody>
      </p:sp>
    </p:spTree>
    <p:extLst>
      <p:ext uri="{BB962C8B-B14F-4D97-AF65-F5344CB8AC3E}">
        <p14:creationId xmlns:p14="http://schemas.microsoft.com/office/powerpoint/2010/main" val="370603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3FDD9ECF-D6FC-A145-882B-9196BD4F9C28}"/>
              </a:ext>
            </a:extLst>
          </p:cNvPr>
          <p:cNvSpPr>
            <a:spLocks noGrp="1"/>
          </p:cNvSpPr>
          <p:nvPr>
            <p:ph type="subTitle" idx="1"/>
          </p:nvPr>
        </p:nvSpPr>
        <p:spPr>
          <a:xfrm>
            <a:off x="306930" y="1831671"/>
            <a:ext cx="6205772" cy="6905930"/>
          </a:xfrm>
          <a:prstGeom prst="rect">
            <a:avLst/>
          </a:prstGeom>
        </p:spPr>
        <p:txBody>
          <a:bodyPr/>
          <a:lstStyle>
            <a:lvl1pPr marL="0" indent="0" algn="l">
              <a:buNone/>
              <a:defRPr sz="3395"/>
            </a:lvl1pPr>
            <a:lvl2pPr marL="646629" indent="0" algn="ctr">
              <a:buNone/>
              <a:defRPr sz="2829"/>
            </a:lvl2pPr>
            <a:lvl3pPr marL="1293259" indent="0" algn="ctr">
              <a:buNone/>
              <a:defRPr sz="2546"/>
            </a:lvl3pPr>
            <a:lvl4pPr marL="1939888" indent="0" algn="ctr">
              <a:buNone/>
              <a:defRPr sz="2263"/>
            </a:lvl4pPr>
            <a:lvl5pPr marL="2586517" indent="0" algn="ctr">
              <a:buNone/>
              <a:defRPr sz="2263"/>
            </a:lvl5pPr>
            <a:lvl6pPr marL="3233146" indent="0" algn="ctr">
              <a:buNone/>
              <a:defRPr sz="2263"/>
            </a:lvl6pPr>
            <a:lvl7pPr marL="3879776" indent="0" algn="ctr">
              <a:buNone/>
              <a:defRPr sz="2263"/>
            </a:lvl7pPr>
            <a:lvl8pPr marL="4526405" indent="0" algn="ctr">
              <a:buNone/>
              <a:defRPr sz="2263"/>
            </a:lvl8pPr>
            <a:lvl9pPr marL="5173034" indent="0" algn="ctr">
              <a:buNone/>
              <a:defRPr sz="2263"/>
            </a:lvl9pPr>
          </a:lstStyle>
          <a:p>
            <a:r>
              <a:rPr kumimoji="1" lang="ja-JP" altLang="en-US"/>
              <a:t>マスター サブタイトルの書式設定</a:t>
            </a:r>
          </a:p>
        </p:txBody>
      </p:sp>
      <p:sp>
        <p:nvSpPr>
          <p:cNvPr id="4" name="フッター プレースホルダー 1">
            <a:extLst>
              <a:ext uri="{FF2B5EF4-FFF2-40B4-BE49-F238E27FC236}">
                <a16:creationId xmlns:a16="http://schemas.microsoft.com/office/drawing/2014/main" id="{6DB2BB4E-8CF1-5A40-B529-16AD6C8255A1}"/>
              </a:ext>
            </a:extLst>
          </p:cNvPr>
          <p:cNvSpPr>
            <a:spLocks noGrp="1"/>
          </p:cNvSpPr>
          <p:nvPr>
            <p:ph type="ftr" sz="quarter" idx="3"/>
          </p:nvPr>
        </p:nvSpPr>
        <p:spPr>
          <a:xfrm>
            <a:off x="306931" y="9484078"/>
            <a:ext cx="6234546" cy="293511"/>
          </a:xfrm>
          <a:prstGeom prst="rect">
            <a:avLst/>
          </a:prstGeom>
        </p:spPr>
        <p:txBody>
          <a:bodyPr vert="horz" lIns="91440" tIns="45720" rIns="91440" bIns="45720" rtlCol="0" anchor="ctr"/>
          <a:lstStyle>
            <a:lvl1pPr marL="0" indent="0" algn="ctr">
              <a:lnSpc>
                <a:spcPct val="100000"/>
              </a:lnSpc>
              <a:spcBef>
                <a:spcPts val="1414"/>
              </a:spcBef>
              <a:buFontTx/>
              <a:buNone/>
              <a:defRPr sz="1273">
                <a:solidFill>
                  <a:schemeClr val="tx1"/>
                </a:solidFill>
              </a:defRPr>
            </a:lvl1pPr>
          </a:lstStyle>
          <a:p>
            <a:r>
              <a:rPr lang="en-US" altLang="ja-JP">
                <a:latin typeface="Meiryo" panose="020B0604030504040204" pitchFamily="34" charset="-128"/>
              </a:rPr>
              <a:t>Copyright (C) 2024 The Japan Chamber of Commerce and Industry All right reserved.</a:t>
            </a:r>
            <a:endParaRPr lang="ja-JP" altLang="en-US">
              <a:latin typeface="Meiryo" panose="020B0604030504040204" pitchFamily="34" charset="-128"/>
            </a:endParaRPr>
          </a:p>
        </p:txBody>
      </p:sp>
    </p:spTree>
    <p:extLst>
      <p:ext uri="{BB962C8B-B14F-4D97-AF65-F5344CB8AC3E}">
        <p14:creationId xmlns:p14="http://schemas.microsoft.com/office/powerpoint/2010/main" val="326161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0654594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 (C) 2024 The Japan Chamber of Commerce and Industry All right reserved.</a:t>
            </a:r>
            <a:endParaRPr kumimoji="1" lang="ja-JP" altLang="en-US"/>
          </a:p>
        </p:txBody>
      </p:sp>
      <p:sp>
        <p:nvSpPr>
          <p:cNvPr id="6" name="Slide Number Placeholder 5"/>
          <p:cNvSpPr>
            <a:spLocks noGrp="1"/>
          </p:cNvSpPr>
          <p:nvPr>
            <p:ph type="sldNum" sz="quarter" idx="12"/>
          </p:nvPr>
        </p:nvSpPr>
        <p:spPr/>
        <p:txBody>
          <a:bodyPr/>
          <a:lstStyle/>
          <a:p>
            <a:fld id="{DBE78E22-ECCE-1743-BB26-1666ED6A1B85}" type="slidenum">
              <a:rPr kumimoji="1" lang="ja-JP" altLang="en-US" smtClean="0"/>
              <a:t>‹#›</a:t>
            </a:fld>
            <a:endParaRPr kumimoji="1" lang="ja-JP" altLang="en-US"/>
          </a:p>
        </p:txBody>
      </p:sp>
    </p:spTree>
    <p:extLst>
      <p:ext uri="{BB962C8B-B14F-4D97-AF65-F5344CB8AC3E}">
        <p14:creationId xmlns:p14="http://schemas.microsoft.com/office/powerpoint/2010/main" val="121420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12/26/2025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147256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9702818"/>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3575405"/>
            <a:ext cx="5915025" cy="1914702"/>
          </a:xfrm>
          <a:prstGeom prst="rect">
            <a:avLst/>
          </a:prstGeom>
        </p:spPr>
        <p:txBody>
          <a:bodyPr vert="horz" lIns="91440" tIns="45720" rIns="91440" bIns="45720" rtlCol="0" anchor="ctr" anchorCtr="0">
            <a:normAutofit/>
          </a:bodyPr>
          <a:lstStyle/>
          <a:p>
            <a:r>
              <a:rPr lang="ja-JP" altLang="en-US"/>
              <a:t>マスター タイトルの書式設定</a:t>
            </a:r>
            <a:endParaRPr lang="en-US" dirty="0"/>
          </a:p>
        </p:txBody>
      </p:sp>
    </p:spTree>
    <p:extLst>
      <p:ext uri="{BB962C8B-B14F-4D97-AF65-F5344CB8AC3E}">
        <p14:creationId xmlns:p14="http://schemas.microsoft.com/office/powerpoint/2010/main" val="3131690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Lst>
  <p:hf sldNum="0" hdr="0" dt="0"/>
  <p:txStyles>
    <p:titleStyle>
      <a:lvl1pPr algn="ctr" defTabSz="1293259" rtl="0" eaLnBrk="1" latinLnBrk="0" hangingPunct="1">
        <a:lnSpc>
          <a:spcPct val="90000"/>
        </a:lnSpc>
        <a:spcBef>
          <a:spcPct val="0"/>
        </a:spcBef>
        <a:buNone/>
        <a:defRPr kumimoji="1" sz="6223" kern="1200">
          <a:solidFill>
            <a:schemeClr val="tx1"/>
          </a:solidFill>
          <a:latin typeface="+mj-lt"/>
          <a:ea typeface="+mj-ea"/>
          <a:cs typeface="+mj-cs"/>
        </a:defRPr>
      </a:lvl1pPr>
    </p:titleStyle>
    <p:bodyStyle>
      <a:lvl1pPr marL="323314" indent="-323314" algn="l" defTabSz="1293259" rtl="0" eaLnBrk="1" latinLnBrk="0" hangingPunct="1">
        <a:lnSpc>
          <a:spcPct val="90000"/>
        </a:lnSpc>
        <a:spcBef>
          <a:spcPts val="1414"/>
        </a:spcBef>
        <a:buFont typeface="Arial" panose="020B0604020202020204" pitchFamily="34" charset="0"/>
        <a:buChar char="•"/>
        <a:defRPr kumimoji="1" sz="3960" kern="1200">
          <a:solidFill>
            <a:schemeClr val="tx1"/>
          </a:solidFill>
          <a:latin typeface="+mn-lt"/>
          <a:ea typeface="+mn-ea"/>
          <a:cs typeface="+mn-cs"/>
        </a:defRPr>
      </a:lvl1pPr>
      <a:lvl2pPr marL="969944" indent="-323314" algn="l" defTabSz="1293259" rtl="0" eaLnBrk="1" latinLnBrk="0" hangingPunct="1">
        <a:lnSpc>
          <a:spcPct val="90000"/>
        </a:lnSpc>
        <a:spcBef>
          <a:spcPts val="708"/>
        </a:spcBef>
        <a:buFont typeface="Arial" panose="020B0604020202020204" pitchFamily="34" charset="0"/>
        <a:buChar char="•"/>
        <a:defRPr kumimoji="1" sz="3395" kern="1200">
          <a:solidFill>
            <a:schemeClr val="tx1"/>
          </a:solidFill>
          <a:latin typeface="+mn-lt"/>
          <a:ea typeface="+mn-ea"/>
          <a:cs typeface="+mn-cs"/>
        </a:defRPr>
      </a:lvl2pPr>
      <a:lvl3pPr marL="1616573" indent="-323314" algn="l" defTabSz="1293259" rtl="0" eaLnBrk="1" latinLnBrk="0" hangingPunct="1">
        <a:lnSpc>
          <a:spcPct val="90000"/>
        </a:lnSpc>
        <a:spcBef>
          <a:spcPts val="708"/>
        </a:spcBef>
        <a:buFont typeface="Arial" panose="020B0604020202020204" pitchFamily="34" charset="0"/>
        <a:buChar char="•"/>
        <a:defRPr kumimoji="1" sz="2829" kern="1200">
          <a:solidFill>
            <a:schemeClr val="tx1"/>
          </a:solidFill>
          <a:latin typeface="+mn-lt"/>
          <a:ea typeface="+mn-ea"/>
          <a:cs typeface="+mn-cs"/>
        </a:defRPr>
      </a:lvl3pPr>
      <a:lvl4pPr marL="2263203" indent="-323314" algn="l" defTabSz="1293259" rtl="0" eaLnBrk="1" latinLnBrk="0" hangingPunct="1">
        <a:lnSpc>
          <a:spcPct val="90000"/>
        </a:lnSpc>
        <a:spcBef>
          <a:spcPts val="708"/>
        </a:spcBef>
        <a:buFont typeface="Arial" panose="020B0604020202020204" pitchFamily="34" charset="0"/>
        <a:buChar char="•"/>
        <a:defRPr kumimoji="1" sz="2546" kern="1200">
          <a:solidFill>
            <a:schemeClr val="tx1"/>
          </a:solidFill>
          <a:latin typeface="+mn-lt"/>
          <a:ea typeface="+mn-ea"/>
          <a:cs typeface="+mn-cs"/>
        </a:defRPr>
      </a:lvl4pPr>
      <a:lvl5pPr marL="2909832" indent="-323314" algn="l" defTabSz="1293259" rtl="0" eaLnBrk="1" latinLnBrk="0" hangingPunct="1">
        <a:lnSpc>
          <a:spcPct val="90000"/>
        </a:lnSpc>
        <a:spcBef>
          <a:spcPts val="708"/>
        </a:spcBef>
        <a:buFont typeface="Arial" panose="020B0604020202020204" pitchFamily="34" charset="0"/>
        <a:buChar char="•"/>
        <a:defRPr kumimoji="1" sz="2546" kern="1200">
          <a:solidFill>
            <a:schemeClr val="tx1"/>
          </a:solidFill>
          <a:latin typeface="+mn-lt"/>
          <a:ea typeface="+mn-ea"/>
          <a:cs typeface="+mn-cs"/>
        </a:defRPr>
      </a:lvl5pPr>
      <a:lvl6pPr marL="3556461" indent="-323314" algn="l" defTabSz="1293259" rtl="0" eaLnBrk="1" latinLnBrk="0" hangingPunct="1">
        <a:lnSpc>
          <a:spcPct val="90000"/>
        </a:lnSpc>
        <a:spcBef>
          <a:spcPts val="708"/>
        </a:spcBef>
        <a:buFont typeface="Arial" panose="020B0604020202020204" pitchFamily="34" charset="0"/>
        <a:buChar char="•"/>
        <a:defRPr kumimoji="1" sz="2546" kern="1200">
          <a:solidFill>
            <a:schemeClr val="tx1"/>
          </a:solidFill>
          <a:latin typeface="+mn-lt"/>
          <a:ea typeface="+mn-ea"/>
          <a:cs typeface="+mn-cs"/>
        </a:defRPr>
      </a:lvl6pPr>
      <a:lvl7pPr marL="4203090" indent="-323314" algn="l" defTabSz="1293259" rtl="0" eaLnBrk="1" latinLnBrk="0" hangingPunct="1">
        <a:lnSpc>
          <a:spcPct val="90000"/>
        </a:lnSpc>
        <a:spcBef>
          <a:spcPts val="708"/>
        </a:spcBef>
        <a:buFont typeface="Arial" panose="020B0604020202020204" pitchFamily="34" charset="0"/>
        <a:buChar char="•"/>
        <a:defRPr kumimoji="1" sz="2546" kern="1200">
          <a:solidFill>
            <a:schemeClr val="tx1"/>
          </a:solidFill>
          <a:latin typeface="+mn-lt"/>
          <a:ea typeface="+mn-ea"/>
          <a:cs typeface="+mn-cs"/>
        </a:defRPr>
      </a:lvl7pPr>
      <a:lvl8pPr marL="4849720" indent="-323314" algn="l" defTabSz="1293259" rtl="0" eaLnBrk="1" latinLnBrk="0" hangingPunct="1">
        <a:lnSpc>
          <a:spcPct val="90000"/>
        </a:lnSpc>
        <a:spcBef>
          <a:spcPts val="708"/>
        </a:spcBef>
        <a:buFont typeface="Arial" panose="020B0604020202020204" pitchFamily="34" charset="0"/>
        <a:buChar char="•"/>
        <a:defRPr kumimoji="1" sz="2546" kern="1200">
          <a:solidFill>
            <a:schemeClr val="tx1"/>
          </a:solidFill>
          <a:latin typeface="+mn-lt"/>
          <a:ea typeface="+mn-ea"/>
          <a:cs typeface="+mn-cs"/>
        </a:defRPr>
      </a:lvl8pPr>
      <a:lvl9pPr marL="5496349" indent="-323314" algn="l" defTabSz="1293259" rtl="0" eaLnBrk="1" latinLnBrk="0" hangingPunct="1">
        <a:lnSpc>
          <a:spcPct val="90000"/>
        </a:lnSpc>
        <a:spcBef>
          <a:spcPts val="708"/>
        </a:spcBef>
        <a:buFont typeface="Arial" panose="020B0604020202020204" pitchFamily="34" charset="0"/>
        <a:buChar char="•"/>
        <a:defRPr kumimoji="1" sz="2546" kern="1200">
          <a:solidFill>
            <a:schemeClr val="tx1"/>
          </a:solidFill>
          <a:latin typeface="+mn-lt"/>
          <a:ea typeface="+mn-ea"/>
          <a:cs typeface="+mn-cs"/>
        </a:defRPr>
      </a:lvl9pPr>
    </p:bodyStyle>
    <p:otherStyle>
      <a:defPPr>
        <a:defRPr lang="en-US"/>
      </a:defPPr>
      <a:lvl1pPr marL="0" algn="l" defTabSz="1293259" rtl="0" eaLnBrk="1" latinLnBrk="0" hangingPunct="1">
        <a:defRPr kumimoji="1" sz="2546" kern="1200">
          <a:solidFill>
            <a:schemeClr val="tx1"/>
          </a:solidFill>
          <a:latin typeface="+mn-lt"/>
          <a:ea typeface="+mn-ea"/>
          <a:cs typeface="+mn-cs"/>
        </a:defRPr>
      </a:lvl1pPr>
      <a:lvl2pPr marL="646629" algn="l" defTabSz="1293259" rtl="0" eaLnBrk="1" latinLnBrk="0" hangingPunct="1">
        <a:defRPr kumimoji="1" sz="2546" kern="1200">
          <a:solidFill>
            <a:schemeClr val="tx1"/>
          </a:solidFill>
          <a:latin typeface="+mn-lt"/>
          <a:ea typeface="+mn-ea"/>
          <a:cs typeface="+mn-cs"/>
        </a:defRPr>
      </a:lvl2pPr>
      <a:lvl3pPr marL="1293259" algn="l" defTabSz="1293259" rtl="0" eaLnBrk="1" latinLnBrk="0" hangingPunct="1">
        <a:defRPr kumimoji="1" sz="2546" kern="1200">
          <a:solidFill>
            <a:schemeClr val="tx1"/>
          </a:solidFill>
          <a:latin typeface="+mn-lt"/>
          <a:ea typeface="+mn-ea"/>
          <a:cs typeface="+mn-cs"/>
        </a:defRPr>
      </a:lvl3pPr>
      <a:lvl4pPr marL="1939888" algn="l" defTabSz="1293259" rtl="0" eaLnBrk="1" latinLnBrk="0" hangingPunct="1">
        <a:defRPr kumimoji="1" sz="2546" kern="1200">
          <a:solidFill>
            <a:schemeClr val="tx1"/>
          </a:solidFill>
          <a:latin typeface="+mn-lt"/>
          <a:ea typeface="+mn-ea"/>
          <a:cs typeface="+mn-cs"/>
        </a:defRPr>
      </a:lvl4pPr>
      <a:lvl5pPr marL="2586517" algn="l" defTabSz="1293259" rtl="0" eaLnBrk="1" latinLnBrk="0" hangingPunct="1">
        <a:defRPr kumimoji="1" sz="2546" kern="1200">
          <a:solidFill>
            <a:schemeClr val="tx1"/>
          </a:solidFill>
          <a:latin typeface="+mn-lt"/>
          <a:ea typeface="+mn-ea"/>
          <a:cs typeface="+mn-cs"/>
        </a:defRPr>
      </a:lvl5pPr>
      <a:lvl6pPr marL="3233146" algn="l" defTabSz="1293259" rtl="0" eaLnBrk="1" latinLnBrk="0" hangingPunct="1">
        <a:defRPr kumimoji="1" sz="2546" kern="1200">
          <a:solidFill>
            <a:schemeClr val="tx1"/>
          </a:solidFill>
          <a:latin typeface="+mn-lt"/>
          <a:ea typeface="+mn-ea"/>
          <a:cs typeface="+mn-cs"/>
        </a:defRPr>
      </a:lvl6pPr>
      <a:lvl7pPr marL="3879776" algn="l" defTabSz="1293259" rtl="0" eaLnBrk="1" latinLnBrk="0" hangingPunct="1">
        <a:defRPr kumimoji="1" sz="2546" kern="1200">
          <a:solidFill>
            <a:schemeClr val="tx1"/>
          </a:solidFill>
          <a:latin typeface="+mn-lt"/>
          <a:ea typeface="+mn-ea"/>
          <a:cs typeface="+mn-cs"/>
        </a:defRPr>
      </a:lvl7pPr>
      <a:lvl8pPr marL="4526405" algn="l" defTabSz="1293259" rtl="0" eaLnBrk="1" latinLnBrk="0" hangingPunct="1">
        <a:defRPr kumimoji="1" sz="2546" kern="1200">
          <a:solidFill>
            <a:schemeClr val="tx1"/>
          </a:solidFill>
          <a:latin typeface="+mn-lt"/>
          <a:ea typeface="+mn-ea"/>
          <a:cs typeface="+mn-cs"/>
        </a:defRPr>
      </a:lvl8pPr>
      <a:lvl9pPr marL="5173034" algn="l" defTabSz="1293259" rtl="0" eaLnBrk="1" latinLnBrk="0" hangingPunct="1">
        <a:defRPr kumimoji="1" sz="254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73EA06F5-EE60-954B-A605-CE0A5A866890}"/>
              </a:ext>
            </a:extLst>
          </p:cNvPr>
          <p:cNvSpPr>
            <a:spLocks noGrp="1"/>
          </p:cNvSpPr>
          <p:nvPr>
            <p:ph type="body" idx="1"/>
          </p:nvPr>
        </p:nvSpPr>
        <p:spPr>
          <a:xfrm>
            <a:off x="306931" y="1704143"/>
            <a:ext cx="6234546"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2" name="フッター プレースホルダー 1">
            <a:extLst>
              <a:ext uri="{FF2B5EF4-FFF2-40B4-BE49-F238E27FC236}">
                <a16:creationId xmlns:a16="http://schemas.microsoft.com/office/drawing/2014/main" id="{68074FD3-FC76-6E4F-B509-FB223EE4DBA5}"/>
              </a:ext>
            </a:extLst>
          </p:cNvPr>
          <p:cNvSpPr>
            <a:spLocks noGrp="1"/>
          </p:cNvSpPr>
          <p:nvPr>
            <p:ph type="ftr" sz="quarter" idx="3"/>
          </p:nvPr>
        </p:nvSpPr>
        <p:spPr>
          <a:xfrm>
            <a:off x="306931" y="9484078"/>
            <a:ext cx="6234546" cy="293511"/>
          </a:xfrm>
          <a:prstGeom prst="rect">
            <a:avLst/>
          </a:prstGeom>
        </p:spPr>
        <p:txBody>
          <a:bodyPr vert="horz" lIns="91440" tIns="45720" rIns="91440" bIns="45720" rtlCol="0" anchor="ctr"/>
          <a:lstStyle>
            <a:lvl1pPr marL="0" indent="0" algn="ctr">
              <a:lnSpc>
                <a:spcPct val="100000"/>
              </a:lnSpc>
              <a:spcBef>
                <a:spcPts val="1414"/>
              </a:spcBef>
              <a:buFontTx/>
              <a:buNone/>
              <a:defRPr sz="1273">
                <a:solidFill>
                  <a:schemeClr val="tx1"/>
                </a:solidFill>
              </a:defRPr>
            </a:lvl1pPr>
          </a:lstStyle>
          <a:p>
            <a:r>
              <a:rPr lang="en-US" altLang="ja-JP">
                <a:latin typeface="Meiryo" panose="020B0604030504040204" pitchFamily="34" charset="-128"/>
              </a:rPr>
              <a:t>Copyright (C) 2024 The Japan Chamber of Commerce and Industry All right reserved.</a:t>
            </a:r>
            <a:endParaRPr lang="ja-JP" altLang="en-US">
              <a:latin typeface="Meiryo" panose="020B0604030504040204" pitchFamily="34" charset="-128"/>
            </a:endParaRPr>
          </a:p>
        </p:txBody>
      </p:sp>
      <p:pic>
        <p:nvPicPr>
          <p:cNvPr id="5" name="図 4">
            <a:extLst>
              <a:ext uri="{FF2B5EF4-FFF2-40B4-BE49-F238E27FC236}">
                <a16:creationId xmlns:a16="http://schemas.microsoft.com/office/drawing/2014/main" id="{741395E3-CD65-DF4E-BB03-8733FC3B7C0A}"/>
              </a:ext>
            </a:extLst>
          </p:cNvPr>
          <p:cNvPicPr>
            <a:picLocks noChangeAspect="1"/>
          </p:cNvPicPr>
          <p:nvPr userDrawn="1"/>
        </p:nvPicPr>
        <p:blipFill>
          <a:blip r:embed="rId3"/>
          <a:stretch>
            <a:fillRect/>
          </a:stretch>
        </p:blipFill>
        <p:spPr>
          <a:xfrm>
            <a:off x="5298551" y="303509"/>
            <a:ext cx="1231692" cy="494725"/>
          </a:xfrm>
          <a:prstGeom prst="rect">
            <a:avLst/>
          </a:prstGeom>
        </p:spPr>
      </p:pic>
      <p:pic>
        <p:nvPicPr>
          <p:cNvPr id="6" name="図 5">
            <a:extLst>
              <a:ext uri="{FF2B5EF4-FFF2-40B4-BE49-F238E27FC236}">
                <a16:creationId xmlns:a16="http://schemas.microsoft.com/office/drawing/2014/main" id="{8CF69332-F263-3743-83BB-C23AC5314937}"/>
              </a:ext>
            </a:extLst>
          </p:cNvPr>
          <p:cNvPicPr>
            <a:picLocks noChangeAspect="1"/>
          </p:cNvPicPr>
          <p:nvPr userDrawn="1"/>
        </p:nvPicPr>
        <p:blipFill>
          <a:blip r:embed="rId4"/>
          <a:stretch>
            <a:fillRect/>
          </a:stretch>
        </p:blipFill>
        <p:spPr>
          <a:xfrm>
            <a:off x="0" y="1089325"/>
            <a:ext cx="6858000" cy="161863"/>
          </a:xfrm>
          <a:prstGeom prst="rect">
            <a:avLst/>
          </a:prstGeom>
        </p:spPr>
      </p:pic>
    </p:spTree>
    <p:extLst>
      <p:ext uri="{BB962C8B-B14F-4D97-AF65-F5344CB8AC3E}">
        <p14:creationId xmlns:p14="http://schemas.microsoft.com/office/powerpoint/2010/main" val="2915594798"/>
      </p:ext>
    </p:extLst>
  </p:cSld>
  <p:clrMap bg1="lt1" tx1="dk1" bg2="lt2" tx2="dk2" accent1="accent1" accent2="accent2" accent3="accent3" accent4="accent4" accent5="accent5" accent6="accent6" hlink="hlink" folHlink="folHlink"/>
  <p:sldLayoutIdLst>
    <p:sldLayoutId id="2147483664" r:id="rId1"/>
  </p:sldLayoutIdLst>
  <p:hf sldNum="0" hdr="0" dt="0"/>
  <p:txStyles>
    <p:titleStyle>
      <a:lvl1pPr algn="l" defTabSz="1293259" rtl="0" eaLnBrk="1" latinLnBrk="0" hangingPunct="1">
        <a:lnSpc>
          <a:spcPct val="90000"/>
        </a:lnSpc>
        <a:spcBef>
          <a:spcPct val="0"/>
        </a:spcBef>
        <a:buNone/>
        <a:defRPr kumimoji="1" sz="6223" kern="1200">
          <a:solidFill>
            <a:schemeClr val="tx1"/>
          </a:solidFill>
          <a:latin typeface="+mj-lt"/>
          <a:ea typeface="+mj-ea"/>
          <a:cs typeface="+mj-cs"/>
        </a:defRPr>
      </a:lvl1pPr>
    </p:titleStyle>
    <p:bodyStyle>
      <a:lvl1pPr marL="323314" indent="-323314" algn="l" defTabSz="1293259" rtl="0" eaLnBrk="1" latinLnBrk="0" hangingPunct="1">
        <a:lnSpc>
          <a:spcPct val="90000"/>
        </a:lnSpc>
        <a:spcBef>
          <a:spcPts val="1414"/>
        </a:spcBef>
        <a:buFont typeface="Arial" panose="020B0604020202020204" pitchFamily="34" charset="0"/>
        <a:buChar char="•"/>
        <a:defRPr kumimoji="1" sz="3960" kern="1200">
          <a:solidFill>
            <a:schemeClr val="tx1"/>
          </a:solidFill>
          <a:latin typeface="+mn-lt"/>
          <a:ea typeface="+mn-ea"/>
          <a:cs typeface="+mn-cs"/>
        </a:defRPr>
      </a:lvl1pPr>
      <a:lvl2pPr marL="969944" indent="-323314" algn="l" defTabSz="1293259" rtl="0" eaLnBrk="1" latinLnBrk="0" hangingPunct="1">
        <a:lnSpc>
          <a:spcPct val="90000"/>
        </a:lnSpc>
        <a:spcBef>
          <a:spcPts val="708"/>
        </a:spcBef>
        <a:buFont typeface="Arial" panose="020B0604020202020204" pitchFamily="34" charset="0"/>
        <a:buChar char="•"/>
        <a:defRPr kumimoji="1" sz="3395" kern="1200">
          <a:solidFill>
            <a:schemeClr val="tx1"/>
          </a:solidFill>
          <a:latin typeface="+mn-lt"/>
          <a:ea typeface="+mn-ea"/>
          <a:cs typeface="+mn-cs"/>
        </a:defRPr>
      </a:lvl2pPr>
      <a:lvl3pPr marL="1616573" indent="-323314" algn="l" defTabSz="1293259" rtl="0" eaLnBrk="1" latinLnBrk="0" hangingPunct="1">
        <a:lnSpc>
          <a:spcPct val="90000"/>
        </a:lnSpc>
        <a:spcBef>
          <a:spcPts val="708"/>
        </a:spcBef>
        <a:buFont typeface="Arial" panose="020B0604020202020204" pitchFamily="34" charset="0"/>
        <a:buChar char="•"/>
        <a:defRPr kumimoji="1" sz="2829" kern="1200">
          <a:solidFill>
            <a:schemeClr val="tx1"/>
          </a:solidFill>
          <a:latin typeface="+mn-lt"/>
          <a:ea typeface="+mn-ea"/>
          <a:cs typeface="+mn-cs"/>
        </a:defRPr>
      </a:lvl3pPr>
      <a:lvl4pPr marL="2263203" indent="-323314" algn="l" defTabSz="1293259" rtl="0" eaLnBrk="1" latinLnBrk="0" hangingPunct="1">
        <a:lnSpc>
          <a:spcPct val="90000"/>
        </a:lnSpc>
        <a:spcBef>
          <a:spcPts val="708"/>
        </a:spcBef>
        <a:buFont typeface="Arial" panose="020B0604020202020204" pitchFamily="34" charset="0"/>
        <a:buChar char="•"/>
        <a:defRPr kumimoji="1" sz="2546" kern="1200">
          <a:solidFill>
            <a:schemeClr val="tx1"/>
          </a:solidFill>
          <a:latin typeface="+mn-lt"/>
          <a:ea typeface="+mn-ea"/>
          <a:cs typeface="+mn-cs"/>
        </a:defRPr>
      </a:lvl4pPr>
      <a:lvl5pPr marL="2909832" indent="-323314" algn="l" defTabSz="1293259" rtl="0" eaLnBrk="1" latinLnBrk="0" hangingPunct="1">
        <a:lnSpc>
          <a:spcPct val="90000"/>
        </a:lnSpc>
        <a:spcBef>
          <a:spcPts val="708"/>
        </a:spcBef>
        <a:buFont typeface="Arial" panose="020B0604020202020204" pitchFamily="34" charset="0"/>
        <a:buChar char="•"/>
        <a:defRPr kumimoji="1" sz="2546" kern="1200">
          <a:solidFill>
            <a:schemeClr val="tx1"/>
          </a:solidFill>
          <a:latin typeface="+mn-lt"/>
          <a:ea typeface="+mn-ea"/>
          <a:cs typeface="+mn-cs"/>
        </a:defRPr>
      </a:lvl5pPr>
      <a:lvl6pPr marL="3556461" indent="-323314" algn="l" defTabSz="1293259" rtl="0" eaLnBrk="1" latinLnBrk="0" hangingPunct="1">
        <a:lnSpc>
          <a:spcPct val="90000"/>
        </a:lnSpc>
        <a:spcBef>
          <a:spcPts val="708"/>
        </a:spcBef>
        <a:buFont typeface="Arial" panose="020B0604020202020204" pitchFamily="34" charset="0"/>
        <a:buChar char="•"/>
        <a:defRPr kumimoji="1" sz="2546" kern="1200">
          <a:solidFill>
            <a:schemeClr val="tx1"/>
          </a:solidFill>
          <a:latin typeface="+mn-lt"/>
          <a:ea typeface="+mn-ea"/>
          <a:cs typeface="+mn-cs"/>
        </a:defRPr>
      </a:lvl6pPr>
      <a:lvl7pPr marL="4203090" indent="-323314" algn="l" defTabSz="1293259" rtl="0" eaLnBrk="1" latinLnBrk="0" hangingPunct="1">
        <a:lnSpc>
          <a:spcPct val="90000"/>
        </a:lnSpc>
        <a:spcBef>
          <a:spcPts val="708"/>
        </a:spcBef>
        <a:buFont typeface="Arial" panose="020B0604020202020204" pitchFamily="34" charset="0"/>
        <a:buChar char="•"/>
        <a:defRPr kumimoji="1" sz="2546" kern="1200">
          <a:solidFill>
            <a:schemeClr val="tx1"/>
          </a:solidFill>
          <a:latin typeface="+mn-lt"/>
          <a:ea typeface="+mn-ea"/>
          <a:cs typeface="+mn-cs"/>
        </a:defRPr>
      </a:lvl7pPr>
      <a:lvl8pPr marL="4849720" indent="-323314" algn="l" defTabSz="1293259" rtl="0" eaLnBrk="1" latinLnBrk="0" hangingPunct="1">
        <a:lnSpc>
          <a:spcPct val="90000"/>
        </a:lnSpc>
        <a:spcBef>
          <a:spcPts val="708"/>
        </a:spcBef>
        <a:buFont typeface="Arial" panose="020B0604020202020204" pitchFamily="34" charset="0"/>
        <a:buChar char="•"/>
        <a:defRPr kumimoji="1" sz="2546" kern="1200">
          <a:solidFill>
            <a:schemeClr val="tx1"/>
          </a:solidFill>
          <a:latin typeface="+mn-lt"/>
          <a:ea typeface="+mn-ea"/>
          <a:cs typeface="+mn-cs"/>
        </a:defRPr>
      </a:lvl8pPr>
      <a:lvl9pPr marL="5496349" indent="-323314" algn="l" defTabSz="1293259" rtl="0" eaLnBrk="1" latinLnBrk="0" hangingPunct="1">
        <a:lnSpc>
          <a:spcPct val="90000"/>
        </a:lnSpc>
        <a:spcBef>
          <a:spcPts val="708"/>
        </a:spcBef>
        <a:buFont typeface="Arial" panose="020B0604020202020204" pitchFamily="34" charset="0"/>
        <a:buChar char="•"/>
        <a:defRPr kumimoji="1" sz="2546" kern="1200">
          <a:solidFill>
            <a:schemeClr val="tx1"/>
          </a:solidFill>
          <a:latin typeface="+mn-lt"/>
          <a:ea typeface="+mn-ea"/>
          <a:cs typeface="+mn-cs"/>
        </a:defRPr>
      </a:lvl9pPr>
    </p:bodyStyle>
    <p:otherStyle>
      <a:defPPr>
        <a:defRPr lang="ja-JP"/>
      </a:defPPr>
      <a:lvl1pPr marL="0" algn="l" defTabSz="1293259" rtl="0" eaLnBrk="1" latinLnBrk="0" hangingPunct="1">
        <a:defRPr kumimoji="1" sz="2546" kern="1200">
          <a:solidFill>
            <a:schemeClr val="tx1"/>
          </a:solidFill>
          <a:latin typeface="+mn-lt"/>
          <a:ea typeface="+mn-ea"/>
          <a:cs typeface="+mn-cs"/>
        </a:defRPr>
      </a:lvl1pPr>
      <a:lvl2pPr marL="646629" algn="l" defTabSz="1293259" rtl="0" eaLnBrk="1" latinLnBrk="0" hangingPunct="1">
        <a:defRPr kumimoji="1" sz="2546" kern="1200">
          <a:solidFill>
            <a:schemeClr val="tx1"/>
          </a:solidFill>
          <a:latin typeface="+mn-lt"/>
          <a:ea typeface="+mn-ea"/>
          <a:cs typeface="+mn-cs"/>
        </a:defRPr>
      </a:lvl2pPr>
      <a:lvl3pPr marL="1293259" algn="l" defTabSz="1293259" rtl="0" eaLnBrk="1" latinLnBrk="0" hangingPunct="1">
        <a:defRPr kumimoji="1" sz="2546" kern="1200">
          <a:solidFill>
            <a:schemeClr val="tx1"/>
          </a:solidFill>
          <a:latin typeface="+mn-lt"/>
          <a:ea typeface="+mn-ea"/>
          <a:cs typeface="+mn-cs"/>
        </a:defRPr>
      </a:lvl3pPr>
      <a:lvl4pPr marL="1939888" algn="l" defTabSz="1293259" rtl="0" eaLnBrk="1" latinLnBrk="0" hangingPunct="1">
        <a:defRPr kumimoji="1" sz="2546" kern="1200">
          <a:solidFill>
            <a:schemeClr val="tx1"/>
          </a:solidFill>
          <a:latin typeface="+mn-lt"/>
          <a:ea typeface="+mn-ea"/>
          <a:cs typeface="+mn-cs"/>
        </a:defRPr>
      </a:lvl4pPr>
      <a:lvl5pPr marL="2586517" algn="l" defTabSz="1293259" rtl="0" eaLnBrk="1" latinLnBrk="0" hangingPunct="1">
        <a:defRPr kumimoji="1" sz="2546" kern="1200">
          <a:solidFill>
            <a:schemeClr val="tx1"/>
          </a:solidFill>
          <a:latin typeface="+mn-lt"/>
          <a:ea typeface="+mn-ea"/>
          <a:cs typeface="+mn-cs"/>
        </a:defRPr>
      </a:lvl5pPr>
      <a:lvl6pPr marL="3233146" algn="l" defTabSz="1293259" rtl="0" eaLnBrk="1" latinLnBrk="0" hangingPunct="1">
        <a:defRPr kumimoji="1" sz="2546" kern="1200">
          <a:solidFill>
            <a:schemeClr val="tx1"/>
          </a:solidFill>
          <a:latin typeface="+mn-lt"/>
          <a:ea typeface="+mn-ea"/>
          <a:cs typeface="+mn-cs"/>
        </a:defRPr>
      </a:lvl6pPr>
      <a:lvl7pPr marL="3879776" algn="l" defTabSz="1293259" rtl="0" eaLnBrk="1" latinLnBrk="0" hangingPunct="1">
        <a:defRPr kumimoji="1" sz="2546" kern="1200">
          <a:solidFill>
            <a:schemeClr val="tx1"/>
          </a:solidFill>
          <a:latin typeface="+mn-lt"/>
          <a:ea typeface="+mn-ea"/>
          <a:cs typeface="+mn-cs"/>
        </a:defRPr>
      </a:lvl7pPr>
      <a:lvl8pPr marL="4526405" algn="l" defTabSz="1293259" rtl="0" eaLnBrk="1" latinLnBrk="0" hangingPunct="1">
        <a:defRPr kumimoji="1" sz="2546" kern="1200">
          <a:solidFill>
            <a:schemeClr val="tx1"/>
          </a:solidFill>
          <a:latin typeface="+mn-lt"/>
          <a:ea typeface="+mn-ea"/>
          <a:cs typeface="+mn-cs"/>
        </a:defRPr>
      </a:lvl8pPr>
      <a:lvl9pPr marL="5173034" algn="l" defTabSz="1293259" rtl="0" eaLnBrk="1" latinLnBrk="0" hangingPunct="1">
        <a:defRPr kumimoji="1" sz="254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12/26/2025</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8784537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12/26/2025</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374003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hyperlink" Target="https://www.jcci.or.jp/support/information/taxreform/" TargetMode="Externa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microsoft.com/office/2007/relationships/hdphoto" Target="../media/hdphoto1.wdp"/><Relationship Id="rId11" Type="http://schemas.openxmlformats.org/officeDocument/2006/relationships/image" Target="../media/image21.png"/><Relationship Id="rId5" Type="http://schemas.openxmlformats.org/officeDocument/2006/relationships/image" Target="../media/image6.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0.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a:extLst>
              <a:ext uri="{FF2B5EF4-FFF2-40B4-BE49-F238E27FC236}">
                <a16:creationId xmlns:a16="http://schemas.microsoft.com/office/drawing/2014/main" id="{50BCFFF7-6D89-B372-9DC9-8D95044C5E55}"/>
              </a:ext>
            </a:extLst>
          </p:cNvPr>
          <p:cNvSpPr/>
          <p:nvPr/>
        </p:nvSpPr>
        <p:spPr>
          <a:xfrm flipV="1">
            <a:off x="226746" y="213417"/>
            <a:ext cx="6436957" cy="368213"/>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4" name="直角三角形 3">
            <a:extLst>
              <a:ext uri="{FF2B5EF4-FFF2-40B4-BE49-F238E27FC236}">
                <a16:creationId xmlns:a16="http://schemas.microsoft.com/office/drawing/2014/main" id="{71944D78-DE64-8541-26AE-452A9B78BCC2}"/>
              </a:ext>
            </a:extLst>
          </p:cNvPr>
          <p:cNvSpPr/>
          <p:nvPr/>
        </p:nvSpPr>
        <p:spPr>
          <a:xfrm flipH="1">
            <a:off x="226746" y="642008"/>
            <a:ext cx="6430043" cy="464925"/>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110" name="正方形/長方形 109"/>
          <p:cNvSpPr/>
          <p:nvPr/>
        </p:nvSpPr>
        <p:spPr>
          <a:xfrm>
            <a:off x="996036" y="622611"/>
            <a:ext cx="5184544" cy="51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1140623" algn="l"/>
              </a:tabLst>
              <a:defRPr/>
            </a:pPr>
            <a:r>
              <a:rPr lang="ja-JP" altLang="en-US" sz="2722" b="1" dirty="0">
                <a:solidFill>
                  <a:srgbClr val="233616"/>
                </a:solidFill>
                <a:latin typeface="メイリオ" panose="020B0604030504040204" pitchFamily="50" charset="-128"/>
                <a:ea typeface="メイリオ" panose="020B0604030504040204" pitchFamily="50" charset="-128"/>
              </a:rPr>
              <a:t>令和８年度 </a:t>
            </a:r>
            <a:r>
              <a:rPr lang="ja-JP" altLang="en-US" sz="2722" b="1" dirty="0">
                <a:ln w="12700">
                  <a:noFill/>
                  <a:prstDash val="solid"/>
                </a:ln>
                <a:solidFill>
                  <a:srgbClr val="233616"/>
                </a:solidFill>
                <a:latin typeface="メイリオ" panose="020B0604030504040204" pitchFamily="50" charset="-128"/>
                <a:ea typeface="メイリオ" panose="020B0604030504040204" pitchFamily="50" charset="-128"/>
              </a:rPr>
              <a:t>税制改正のポイント</a:t>
            </a:r>
          </a:p>
        </p:txBody>
      </p:sp>
      <p:sp>
        <p:nvSpPr>
          <p:cNvPr id="113" name="正方形/長方形 112"/>
          <p:cNvSpPr/>
          <p:nvPr/>
        </p:nvSpPr>
        <p:spPr>
          <a:xfrm>
            <a:off x="193084" y="653098"/>
            <a:ext cx="748444" cy="368213"/>
          </a:xfrm>
          <a:prstGeom prst="rect">
            <a:avLst/>
          </a:prstGeom>
          <a:solidFill>
            <a:schemeClr val="bg1"/>
          </a:solidFill>
          <a:ln w="127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r>
              <a:rPr lang="ja-JP" altLang="en-US" sz="2177" b="1" dirty="0">
                <a:solidFill>
                  <a:srgbClr val="FF0000"/>
                </a:solidFill>
                <a:latin typeface="メイリオ" panose="020B0604030504040204" pitchFamily="50" charset="-128"/>
                <a:ea typeface="メイリオ" panose="020B0604030504040204" pitchFamily="50" charset="-128"/>
              </a:rPr>
              <a:t>速報</a:t>
            </a:r>
          </a:p>
        </p:txBody>
      </p:sp>
      <p:sp>
        <p:nvSpPr>
          <p:cNvPr id="6" name="テキスト ボックス 5">
            <a:extLst>
              <a:ext uri="{FF2B5EF4-FFF2-40B4-BE49-F238E27FC236}">
                <a16:creationId xmlns:a16="http://schemas.microsoft.com/office/drawing/2014/main" id="{2ACEA044-63BA-D4DD-E464-82208D918A97}"/>
              </a:ext>
            </a:extLst>
          </p:cNvPr>
          <p:cNvSpPr txBox="1"/>
          <p:nvPr/>
        </p:nvSpPr>
        <p:spPr>
          <a:xfrm>
            <a:off x="226746" y="194485"/>
            <a:ext cx="4608954" cy="287771"/>
          </a:xfrm>
          <a:prstGeom prst="rect">
            <a:avLst/>
          </a:prstGeom>
          <a:noFill/>
        </p:spPr>
        <p:txBody>
          <a:bodyPr wrap="none" rtlCol="0">
            <a:spAutoFit/>
          </a:bodyPr>
          <a:lstStyle/>
          <a:p>
            <a:r>
              <a:rPr kumimoji="1" lang="ja-JP" altLang="en-US" sz="1270" b="1" dirty="0">
                <a:solidFill>
                  <a:srgbClr val="233616"/>
                </a:solidFill>
                <a:latin typeface="メイリオ" panose="020B0604030504040204" pitchFamily="50" charset="-128"/>
                <a:ea typeface="メイリオ" panose="020B0604030504040204" pitchFamily="50" charset="-128"/>
              </a:rPr>
              <a:t>全国</a:t>
            </a:r>
            <a:r>
              <a:rPr kumimoji="1" lang="en-US" altLang="ja-JP" sz="1270" b="1" dirty="0">
                <a:solidFill>
                  <a:srgbClr val="233616"/>
                </a:solidFill>
                <a:latin typeface="メイリオ" panose="020B0604030504040204" pitchFamily="50" charset="-128"/>
                <a:ea typeface="メイリオ" panose="020B0604030504040204" pitchFamily="50" charset="-128"/>
              </a:rPr>
              <a:t>515</a:t>
            </a:r>
            <a:r>
              <a:rPr kumimoji="1" lang="ja-JP" altLang="en-US" sz="1270" b="1" dirty="0">
                <a:solidFill>
                  <a:srgbClr val="233616"/>
                </a:solidFill>
                <a:latin typeface="メイリオ" panose="020B0604030504040204" pitchFamily="50" charset="-128"/>
                <a:ea typeface="メイリオ" panose="020B0604030504040204" pitchFamily="50" charset="-128"/>
              </a:rPr>
              <a:t>商工会議所・</a:t>
            </a:r>
            <a:r>
              <a:rPr kumimoji="1" lang="en-US" altLang="ja-JP" sz="1270" b="1" dirty="0">
                <a:solidFill>
                  <a:srgbClr val="233616"/>
                </a:solidFill>
                <a:latin typeface="メイリオ" panose="020B0604030504040204" pitchFamily="50" charset="-128"/>
                <a:ea typeface="メイリオ" panose="020B0604030504040204" pitchFamily="50" charset="-128"/>
              </a:rPr>
              <a:t>126</a:t>
            </a:r>
            <a:r>
              <a:rPr kumimoji="1" lang="ja-JP" altLang="en-US" sz="1270" b="1" dirty="0">
                <a:solidFill>
                  <a:srgbClr val="233616"/>
                </a:solidFill>
                <a:latin typeface="メイリオ" panose="020B0604030504040204" pitchFamily="50" charset="-128"/>
                <a:ea typeface="メイリオ" panose="020B0604030504040204" pitchFamily="50" charset="-128"/>
              </a:rPr>
              <a:t>万事業者の力で要望が数多く実現</a:t>
            </a:r>
            <a:endParaRPr kumimoji="1" lang="en-US" altLang="ja-JP" sz="1270" b="1" dirty="0">
              <a:solidFill>
                <a:srgbClr val="233616"/>
              </a:solidFill>
              <a:latin typeface="メイリオ" panose="020B0604030504040204" pitchFamily="50" charset="-128"/>
              <a:ea typeface="メイリオ" panose="020B0604030504040204" pitchFamily="50" charset="-128"/>
            </a:endParaRPr>
          </a:p>
        </p:txBody>
      </p:sp>
      <p:pic>
        <p:nvPicPr>
          <p:cNvPr id="1028" name="Picture 4">
            <a:extLst>
              <a:ext uri="{FF2B5EF4-FFF2-40B4-BE49-F238E27FC236}">
                <a16:creationId xmlns:a16="http://schemas.microsoft.com/office/drawing/2014/main" id="{567F18A7-90B6-35E9-F079-CD65CB04F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466" y="231404"/>
            <a:ext cx="119284" cy="1690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048380B-0983-4FBB-8283-9FD27D4C1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772848" y="166296"/>
            <a:ext cx="143871" cy="143871"/>
          </a:xfrm>
          <a:prstGeom prst="rect">
            <a:avLst/>
          </a:prstGeom>
          <a:noFill/>
          <a:extLst>
            <a:ext uri="{909E8E84-426E-40DD-AFC4-6F175D3DCCD1}">
              <a14:hiddenFill xmlns:a14="http://schemas.microsoft.com/office/drawing/2010/main">
                <a:solidFill>
                  <a:srgbClr val="FFFFFF"/>
                </a:solidFill>
              </a14:hiddenFill>
            </a:ext>
          </a:extLst>
        </p:spPr>
      </p:pic>
      <p:sp>
        <p:nvSpPr>
          <p:cNvPr id="141" name="正方形/長方形 140">
            <a:extLst>
              <a:ext uri="{FF2B5EF4-FFF2-40B4-BE49-F238E27FC236}">
                <a16:creationId xmlns:a16="http://schemas.microsoft.com/office/drawing/2014/main" id="{11BC57C8-D4EF-6DDA-737B-D43B34F56F67}"/>
              </a:ext>
            </a:extLst>
          </p:cNvPr>
          <p:cNvSpPr/>
          <p:nvPr/>
        </p:nvSpPr>
        <p:spPr>
          <a:xfrm>
            <a:off x="4571246" y="968628"/>
            <a:ext cx="1942623" cy="204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907" dirty="0">
                <a:solidFill>
                  <a:schemeClr val="tx1">
                    <a:lumMod val="85000"/>
                    <a:lumOff val="15000"/>
                  </a:schemeClr>
                </a:solidFill>
                <a:latin typeface="Meiryo UI" panose="020B0604030504040204" pitchFamily="50" charset="-128"/>
                <a:ea typeface="Meiryo UI" panose="020B0604030504040204" pitchFamily="50" charset="-128"/>
              </a:rPr>
              <a:t>日商「税制改正 特設サイト」 ▶</a:t>
            </a:r>
          </a:p>
        </p:txBody>
      </p:sp>
      <p:pic>
        <p:nvPicPr>
          <p:cNvPr id="14" name="図 13" descr="QR コード&#10;&#10;自動的に生成された説明">
            <a:hlinkClick r:id="rId5"/>
            <a:extLst>
              <a:ext uri="{FF2B5EF4-FFF2-40B4-BE49-F238E27FC236}">
                <a16:creationId xmlns:a16="http://schemas.microsoft.com/office/drawing/2014/main" id="{66DC4832-7E13-A223-3552-2DB3C60C9448}"/>
              </a:ext>
            </a:extLst>
          </p:cNvPr>
          <p:cNvPicPr>
            <a:picLocks noChangeAspect="1"/>
          </p:cNvPicPr>
          <p:nvPr/>
        </p:nvPicPr>
        <p:blipFill>
          <a:blip r:embed="rId6"/>
          <a:stretch>
            <a:fillRect/>
          </a:stretch>
        </p:blipFill>
        <p:spPr>
          <a:xfrm>
            <a:off x="6191408" y="661420"/>
            <a:ext cx="525326" cy="525326"/>
          </a:xfrm>
          <a:prstGeom prst="rect">
            <a:avLst/>
          </a:prstGeom>
        </p:spPr>
      </p:pic>
      <p:sp>
        <p:nvSpPr>
          <p:cNvPr id="15" name="角丸四角形 104">
            <a:extLst>
              <a:ext uri="{FF2B5EF4-FFF2-40B4-BE49-F238E27FC236}">
                <a16:creationId xmlns:a16="http://schemas.microsoft.com/office/drawing/2014/main" id="{A92B048D-2F07-C9AC-BCC4-F0F9671DFEF2}"/>
              </a:ext>
            </a:extLst>
          </p:cNvPr>
          <p:cNvSpPr/>
          <p:nvPr/>
        </p:nvSpPr>
        <p:spPr>
          <a:xfrm>
            <a:off x="-148" y="-44062"/>
            <a:ext cx="6858295" cy="195744"/>
          </a:xfrm>
          <a:prstGeom prst="roundRect">
            <a:avLst>
              <a:gd name="adj" fmla="val 0"/>
            </a:avLst>
          </a:prstGeom>
          <a:solidFill>
            <a:srgbClr val="FF0000"/>
          </a:solidFill>
          <a:ln w="12700">
            <a:noFill/>
          </a:ln>
        </p:spPr>
        <p:style>
          <a:lnRef idx="1">
            <a:schemeClr val="accent2"/>
          </a:lnRef>
          <a:fillRef idx="3">
            <a:schemeClr val="accent2"/>
          </a:fillRef>
          <a:effectRef idx="2">
            <a:schemeClr val="accent2"/>
          </a:effectRef>
          <a:fontRef idx="minor">
            <a:schemeClr val="lt1"/>
          </a:fontRef>
        </p:style>
        <p:txBody>
          <a:bodyPr tIns="16329" bIns="0" anchor="t" anchorCtr="0"/>
          <a:lstStyle/>
          <a:p>
            <a:pPr>
              <a:defRPr/>
            </a:pPr>
            <a:endParaRPr lang="ja-JP" altLang="en-US" sz="1452"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0EC79D4-8F25-5857-ACB9-05D6F313A95E}"/>
              </a:ext>
            </a:extLst>
          </p:cNvPr>
          <p:cNvSpPr txBox="1"/>
          <p:nvPr/>
        </p:nvSpPr>
        <p:spPr>
          <a:xfrm>
            <a:off x="5456173" y="208428"/>
            <a:ext cx="1329210" cy="287771"/>
          </a:xfrm>
          <a:prstGeom prst="rect">
            <a:avLst/>
          </a:prstGeom>
          <a:noFill/>
        </p:spPr>
        <p:txBody>
          <a:bodyPr wrap="none" rtlCol="0">
            <a:spAutoFit/>
          </a:bodyPr>
          <a:lstStyle/>
          <a:p>
            <a:r>
              <a:rPr kumimoji="1" lang="ja-JP" altLang="en-US" sz="1270" dirty="0">
                <a:solidFill>
                  <a:schemeClr val="tx1">
                    <a:lumMod val="95000"/>
                    <a:lumOff val="5000"/>
                  </a:schemeClr>
                </a:solidFill>
                <a:latin typeface="メイリオ" panose="020B0604030504040204" pitchFamily="50" charset="-128"/>
                <a:ea typeface="メイリオ" panose="020B0604030504040204" pitchFamily="50" charset="-128"/>
              </a:rPr>
              <a:t>日本商工会議所</a:t>
            </a:r>
          </a:p>
        </p:txBody>
      </p:sp>
      <p:sp>
        <p:nvSpPr>
          <p:cNvPr id="1050" name="角丸四角形 104">
            <a:extLst>
              <a:ext uri="{FF2B5EF4-FFF2-40B4-BE49-F238E27FC236}">
                <a16:creationId xmlns:a16="http://schemas.microsoft.com/office/drawing/2014/main" id="{496B1A7B-2855-F80D-E3DE-0EE7574C4A56}"/>
              </a:ext>
            </a:extLst>
          </p:cNvPr>
          <p:cNvSpPr/>
          <p:nvPr/>
        </p:nvSpPr>
        <p:spPr>
          <a:xfrm>
            <a:off x="-148" y="4305058"/>
            <a:ext cx="6858295" cy="261268"/>
          </a:xfrm>
          <a:prstGeom prst="roundRect">
            <a:avLst>
              <a:gd name="adj" fmla="val 0"/>
            </a:avLst>
          </a:prstGeom>
          <a:solidFill>
            <a:srgbClr val="233616"/>
          </a:solidFill>
          <a:ln w="12700">
            <a:noFill/>
          </a:ln>
        </p:spPr>
        <p:style>
          <a:lnRef idx="1">
            <a:schemeClr val="accent2"/>
          </a:lnRef>
          <a:fillRef idx="3">
            <a:schemeClr val="accent2"/>
          </a:fillRef>
          <a:effectRef idx="2">
            <a:schemeClr val="accent2"/>
          </a:effectRef>
          <a:fontRef idx="minor">
            <a:schemeClr val="lt1"/>
          </a:fontRef>
        </p:style>
        <p:txBody>
          <a:bodyPr tIns="16329" bIns="0" anchor="t" anchorCtr="0"/>
          <a:lstStyle/>
          <a:p>
            <a:pPr>
              <a:defRPr/>
            </a:pPr>
            <a:r>
              <a:rPr lang="en-US" altLang="ja-JP" sz="1452" b="1" dirty="0">
                <a:solidFill>
                  <a:schemeClr val="bg1"/>
                </a:solidFill>
                <a:latin typeface="Meiryo UI" panose="020B0604030504040204" pitchFamily="50" charset="-128"/>
                <a:ea typeface="Meiryo UI" panose="020B0604030504040204" pitchFamily="50" charset="-128"/>
              </a:rPr>
              <a:t> Ⅱ</a:t>
            </a:r>
            <a:r>
              <a:rPr lang="ja-JP" altLang="en-US" sz="1452" b="1" dirty="0">
                <a:solidFill>
                  <a:schemeClr val="bg1"/>
                </a:solidFill>
                <a:latin typeface="Meiryo UI" panose="020B0604030504040204" pitchFamily="50" charset="-128"/>
                <a:ea typeface="Meiryo UI" panose="020B0604030504040204" pitchFamily="50" charset="-128"/>
              </a:rPr>
              <a:t>．消費税インボイス制度における負担軽減措置の拡充・見直し等</a:t>
            </a:r>
          </a:p>
        </p:txBody>
      </p:sp>
      <p:grpSp>
        <p:nvGrpSpPr>
          <p:cNvPr id="19" name="グループ化 18">
            <a:extLst>
              <a:ext uri="{FF2B5EF4-FFF2-40B4-BE49-F238E27FC236}">
                <a16:creationId xmlns:a16="http://schemas.microsoft.com/office/drawing/2014/main" id="{E2B0FA0C-07D6-7726-3A3A-AF6D473A7536}"/>
              </a:ext>
            </a:extLst>
          </p:cNvPr>
          <p:cNvGrpSpPr/>
          <p:nvPr/>
        </p:nvGrpSpPr>
        <p:grpSpPr>
          <a:xfrm>
            <a:off x="-62608" y="7701516"/>
            <a:ext cx="7084632" cy="798470"/>
            <a:chOff x="-62608" y="7701516"/>
            <a:chExt cx="7084632" cy="798470"/>
          </a:xfrm>
        </p:grpSpPr>
        <p:sp>
          <p:nvSpPr>
            <p:cNvPr id="138" name="四角形: 角を丸くする 137">
              <a:extLst>
                <a:ext uri="{FF2B5EF4-FFF2-40B4-BE49-F238E27FC236}">
                  <a16:creationId xmlns:a16="http://schemas.microsoft.com/office/drawing/2014/main" id="{98195FD5-AE43-413B-9F12-D275E5AB17AF}"/>
                </a:ext>
              </a:extLst>
            </p:cNvPr>
            <p:cNvSpPr/>
            <p:nvPr/>
          </p:nvSpPr>
          <p:spPr>
            <a:xfrm>
              <a:off x="117841" y="7833846"/>
              <a:ext cx="4966438" cy="97976"/>
            </a:xfrm>
            <a:prstGeom prst="roundRect">
              <a:avLst>
                <a:gd name="adj" fmla="val 50000"/>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139" name="テキスト ボックス 138">
              <a:extLst>
                <a:ext uri="{FF2B5EF4-FFF2-40B4-BE49-F238E27FC236}">
                  <a16:creationId xmlns:a16="http://schemas.microsoft.com/office/drawing/2014/main" id="{CF0ADF5C-B2CD-5332-53ED-3C3520D6F45A}"/>
                </a:ext>
              </a:extLst>
            </p:cNvPr>
            <p:cNvSpPr txBox="1"/>
            <p:nvPr/>
          </p:nvSpPr>
          <p:spPr>
            <a:xfrm>
              <a:off x="26087" y="7701516"/>
              <a:ext cx="6680434" cy="287771"/>
            </a:xfrm>
            <a:prstGeom prst="rect">
              <a:avLst/>
            </a:prstGeom>
            <a:noFill/>
          </p:spPr>
          <p:txBody>
            <a:bodyPr wrap="square" rtlCol="0">
              <a:spAutoFit/>
            </a:bodyPr>
            <a:lstStyle/>
            <a:p>
              <a:pPr defTabSz="1161368"/>
              <a:r>
                <a:rPr lang="ja-JP" altLang="en-US" sz="1270" b="1" dirty="0">
                  <a:latin typeface="メイリオ" panose="020B0604030504040204" pitchFamily="50" charset="-128"/>
                  <a:ea typeface="メイリオ" panose="020B0604030504040204" pitchFamily="50" charset="-128"/>
                </a:rPr>
                <a:t> ②免税事業者が課税転換した際の納税額に係る負担軽減措置の延長</a:t>
              </a:r>
              <a:endParaRPr lang="en-US" altLang="ja-JP" sz="1270" b="1" dirty="0">
                <a:latin typeface="メイリオ" panose="020B0604030504040204" pitchFamily="50" charset="-128"/>
                <a:ea typeface="メイリオ" panose="020B0604030504040204" pitchFamily="50" charset="-128"/>
              </a:endParaRPr>
            </a:p>
          </p:txBody>
        </p:sp>
        <p:sp>
          <p:nvSpPr>
            <p:cNvPr id="140" name="テキスト ボックス 139">
              <a:extLst>
                <a:ext uri="{FF2B5EF4-FFF2-40B4-BE49-F238E27FC236}">
                  <a16:creationId xmlns:a16="http://schemas.microsoft.com/office/drawing/2014/main" id="{DB5E10E0-B236-EE43-DD2D-B83CC654E847}"/>
                </a:ext>
              </a:extLst>
            </p:cNvPr>
            <p:cNvSpPr txBox="1"/>
            <p:nvPr/>
          </p:nvSpPr>
          <p:spPr>
            <a:xfrm>
              <a:off x="-62608" y="7948459"/>
              <a:ext cx="7084632" cy="226271"/>
            </a:xfrm>
            <a:prstGeom prst="rect">
              <a:avLst/>
            </a:prstGeom>
            <a:noFill/>
          </p:spPr>
          <p:txBody>
            <a:bodyPr wrap="none" lIns="36000" tIns="36000" rIns="36000" bIns="36000" rtlCol="0">
              <a:spAutoFit/>
            </a:bodyPr>
            <a:lstStyle/>
            <a:p>
              <a:pPr marL="102469" defTabSz="1161368">
                <a:spcBef>
                  <a:spcPts val="272"/>
                </a:spcBef>
              </a:pPr>
              <a:r>
                <a:rPr lang="ja-JP" altLang="en-US" sz="998" dirty="0">
                  <a:solidFill>
                    <a:schemeClr val="tx1">
                      <a:lumMod val="95000"/>
                      <a:lumOff val="5000"/>
                    </a:schemeClr>
                  </a:solidFill>
                  <a:latin typeface="メイリオ" panose="020B0604030504040204" pitchFamily="50" charset="-128"/>
                  <a:ea typeface="メイリオ" panose="020B0604030504040204" pitchFamily="50" charset="-128"/>
                </a:rPr>
                <a:t>　　免税事業者がインボイス発行事業者になった場合の納税額を売上税額の一定割合に軽減する措置が導入されている</a:t>
              </a:r>
            </a:p>
          </p:txBody>
        </p:sp>
        <p:sp>
          <p:nvSpPr>
            <p:cNvPr id="155" name="角丸四角形 24">
              <a:extLst>
                <a:ext uri="{FF2B5EF4-FFF2-40B4-BE49-F238E27FC236}">
                  <a16:creationId xmlns:a16="http://schemas.microsoft.com/office/drawing/2014/main" id="{B09BB5C3-3881-C8B3-1653-B8804500FCAE}"/>
                </a:ext>
              </a:extLst>
            </p:cNvPr>
            <p:cNvSpPr/>
            <p:nvPr/>
          </p:nvSpPr>
          <p:spPr>
            <a:xfrm>
              <a:off x="346704" y="8187686"/>
              <a:ext cx="6205850" cy="312300"/>
            </a:xfrm>
            <a:prstGeom prst="roundRect">
              <a:avLst>
                <a:gd name="adj" fmla="val 14213"/>
              </a:avLst>
            </a:prstGeom>
            <a:solidFill>
              <a:srgbClr val="EAEAF2"/>
            </a:solidFill>
            <a:ln w="38100" cmpd="thickThi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500" dirty="0">
                <a:solidFill>
                  <a:schemeClr val="tx1">
                    <a:lumMod val="95000"/>
                    <a:lumOff val="5000"/>
                  </a:schemeClr>
                </a:solidFill>
              </a:endParaRPr>
            </a:p>
          </p:txBody>
        </p:sp>
        <p:sp>
          <p:nvSpPr>
            <p:cNvPr id="156" name="角丸四角形 11">
              <a:extLst>
                <a:ext uri="{FF2B5EF4-FFF2-40B4-BE49-F238E27FC236}">
                  <a16:creationId xmlns:a16="http://schemas.microsoft.com/office/drawing/2014/main" id="{66A2AB37-ABEB-2EC5-2468-03C1BD3F9DE5}"/>
                </a:ext>
              </a:extLst>
            </p:cNvPr>
            <p:cNvSpPr/>
            <p:nvPr/>
          </p:nvSpPr>
          <p:spPr>
            <a:xfrm>
              <a:off x="311213" y="8184379"/>
              <a:ext cx="6336989" cy="274793"/>
            </a:xfrm>
            <a:prstGeom prst="roundRect">
              <a:avLst>
                <a:gd name="adj" fmla="val 87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2659" bIns="0" rtlCol="0" anchor="ctr"/>
            <a:lstStyle/>
            <a:p>
              <a:pPr marL="195955" indent="-326592"/>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 </a:t>
              </a:r>
              <a:r>
                <a:rPr kumimoji="1" lang="ja-JP" altLang="en-US" sz="1200" b="1" dirty="0">
                  <a:solidFill>
                    <a:srgbClr val="FF0000"/>
                  </a:solidFill>
                  <a:latin typeface="Meiryo UI" panose="020B0604030504040204" pitchFamily="50" charset="-128"/>
                  <a:ea typeface="Meiryo UI" panose="020B0604030504040204" pitchFamily="50" charset="-128"/>
                </a:rPr>
                <a:t>個人事業主を対象</a:t>
              </a:r>
              <a:r>
                <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rPr>
                <a:t>として、売上税額の</a:t>
              </a:r>
              <a:r>
                <a:rPr kumimoji="1" lang="ja-JP" altLang="en-US" sz="1200" b="1" dirty="0">
                  <a:solidFill>
                    <a:srgbClr val="FF0000"/>
                  </a:solidFill>
                  <a:latin typeface="Meiryo UI" panose="020B0604030504040204" pitchFamily="50" charset="-128"/>
                  <a:ea typeface="Meiryo UI" panose="020B0604030504040204" pitchFamily="50" charset="-128"/>
                </a:rPr>
                <a:t>３割</a:t>
              </a:r>
              <a:r>
                <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rPr>
                <a:t>に見直したうえで、</a:t>
              </a:r>
              <a:r>
                <a:rPr kumimoji="1" lang="en-US" altLang="ja-JP" sz="1200" b="1" dirty="0">
                  <a:solidFill>
                    <a:schemeClr val="tx1">
                      <a:lumMod val="95000"/>
                      <a:lumOff val="5000"/>
                    </a:schemeClr>
                  </a:solidFill>
                  <a:latin typeface="Meiryo UI" panose="020B0604030504040204" pitchFamily="50" charset="-128"/>
                  <a:ea typeface="Meiryo UI" panose="020B0604030504040204" pitchFamily="50" charset="-128"/>
                </a:rPr>
                <a:t>2028</a:t>
              </a:r>
              <a:r>
                <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rPr>
                <a:t>年９月末まで</a:t>
              </a:r>
              <a:r>
                <a:rPr kumimoji="1" lang="ja-JP" altLang="en-US" sz="1200" b="1" dirty="0">
                  <a:solidFill>
                    <a:srgbClr val="FF0000"/>
                  </a:solidFill>
                  <a:latin typeface="Meiryo UI" panose="020B0604030504040204" pitchFamily="50" charset="-128"/>
                  <a:ea typeface="Meiryo UI" panose="020B0604030504040204" pitchFamily="50" charset="-128"/>
                </a:rPr>
                <a:t>２年間延長</a:t>
              </a:r>
              <a:endParaRPr kumimoji="1" lang="en-US" altLang="ja-JP" sz="1050" b="1" u="sng" dirty="0">
                <a:solidFill>
                  <a:srgbClr val="FF0000"/>
                </a:solidFill>
                <a:highlight>
                  <a:srgbClr val="FFFF00"/>
                </a:highlight>
                <a:latin typeface="Meiryo UI" panose="020B0604030504040204" pitchFamily="50" charset="-128"/>
                <a:ea typeface="Meiryo UI" panose="020B0604030504040204" pitchFamily="50" charset="-128"/>
              </a:endParaRPr>
            </a:p>
          </p:txBody>
        </p:sp>
      </p:grpSp>
      <p:sp>
        <p:nvSpPr>
          <p:cNvPr id="9" name="正方形/長方形 8">
            <a:extLst>
              <a:ext uri="{FF2B5EF4-FFF2-40B4-BE49-F238E27FC236}">
                <a16:creationId xmlns:a16="http://schemas.microsoft.com/office/drawing/2014/main" id="{CF1ACDA0-B4E1-55FC-908F-BEEEA0ECFB03}"/>
              </a:ext>
            </a:extLst>
          </p:cNvPr>
          <p:cNvSpPr/>
          <p:nvPr/>
        </p:nvSpPr>
        <p:spPr>
          <a:xfrm>
            <a:off x="419947" y="1171193"/>
            <a:ext cx="5771461" cy="257262"/>
          </a:xfrm>
          <a:prstGeom prst="rect">
            <a:avLst/>
          </a:prstGeom>
          <a:solidFill>
            <a:srgbClr val="FFE1E3"/>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defTabSz="1161361"/>
            <a:r>
              <a:rPr lang="en-US" altLang="ja-JP" sz="1179"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1179" dirty="0">
                <a:solidFill>
                  <a:schemeClr val="tx1">
                    <a:lumMod val="95000"/>
                    <a:lumOff val="5000"/>
                  </a:schemeClr>
                </a:solidFill>
                <a:latin typeface="メイリオ" panose="020B0604030504040204" pitchFamily="50" charset="-128"/>
                <a:ea typeface="メイリオ" panose="020B0604030504040204" pitchFamily="50" charset="-128"/>
              </a:rPr>
              <a:t>本チラシは</a:t>
            </a:r>
            <a:r>
              <a:rPr lang="en-US" altLang="ja-JP" sz="1179" dirty="0">
                <a:solidFill>
                  <a:schemeClr val="tx1">
                    <a:lumMod val="95000"/>
                    <a:lumOff val="5000"/>
                  </a:schemeClr>
                </a:solidFill>
                <a:latin typeface="メイリオ" panose="020B0604030504040204" pitchFamily="50" charset="-128"/>
                <a:ea typeface="メイリオ" panose="020B0604030504040204" pitchFamily="50" charset="-128"/>
              </a:rPr>
              <a:t>2025</a:t>
            </a:r>
            <a:r>
              <a:rPr lang="ja-JP" altLang="en-US" sz="1179" dirty="0">
                <a:solidFill>
                  <a:schemeClr val="tx1">
                    <a:lumMod val="95000"/>
                    <a:lumOff val="5000"/>
                  </a:schemeClr>
                </a:solidFill>
                <a:latin typeface="メイリオ" panose="020B0604030504040204" pitchFamily="50" charset="-128"/>
                <a:ea typeface="メイリオ" panose="020B0604030504040204" pitchFamily="50" charset="-128"/>
              </a:rPr>
              <a:t>年</a:t>
            </a:r>
            <a:r>
              <a:rPr lang="en-US" altLang="ja-JP" sz="1179" dirty="0">
                <a:solidFill>
                  <a:schemeClr val="tx1">
                    <a:lumMod val="95000"/>
                    <a:lumOff val="5000"/>
                  </a:schemeClr>
                </a:solidFill>
                <a:latin typeface="メイリオ" panose="020B0604030504040204" pitchFamily="50" charset="-128"/>
                <a:ea typeface="メイリオ" panose="020B0604030504040204" pitchFamily="50" charset="-128"/>
              </a:rPr>
              <a:t>12</a:t>
            </a:r>
            <a:r>
              <a:rPr lang="ja-JP" altLang="en-US" sz="1179" dirty="0">
                <a:solidFill>
                  <a:schemeClr val="tx1">
                    <a:lumMod val="95000"/>
                    <a:lumOff val="5000"/>
                  </a:schemeClr>
                </a:solidFill>
                <a:latin typeface="メイリオ" panose="020B0604030504040204" pitchFamily="50" charset="-128"/>
                <a:ea typeface="メイリオ" panose="020B0604030504040204" pitchFamily="50" charset="-128"/>
              </a:rPr>
              <a:t>月</a:t>
            </a:r>
            <a:r>
              <a:rPr lang="en-US" altLang="ja-JP" sz="1179" dirty="0">
                <a:solidFill>
                  <a:schemeClr val="tx1">
                    <a:lumMod val="95000"/>
                    <a:lumOff val="5000"/>
                  </a:schemeClr>
                </a:solidFill>
                <a:latin typeface="メイリオ" panose="020B0604030504040204" pitchFamily="50" charset="-128"/>
                <a:ea typeface="メイリオ" panose="020B0604030504040204" pitchFamily="50" charset="-128"/>
              </a:rPr>
              <a:t>19</a:t>
            </a:r>
            <a:r>
              <a:rPr lang="ja-JP" altLang="en-US" sz="1179" dirty="0">
                <a:solidFill>
                  <a:schemeClr val="tx1">
                    <a:lumMod val="95000"/>
                    <a:lumOff val="5000"/>
                  </a:schemeClr>
                </a:solidFill>
                <a:latin typeface="メイリオ" panose="020B0604030504040204" pitchFamily="50" charset="-128"/>
                <a:ea typeface="メイリオ" panose="020B0604030504040204" pitchFamily="50" charset="-128"/>
              </a:rPr>
              <a:t>日公表の与党税制改正大綱に基づいて作成しています。</a:t>
            </a:r>
            <a:endParaRPr lang="en-US" altLang="ja-JP" sz="1179" dirty="0">
              <a:solidFill>
                <a:schemeClr val="tx1">
                  <a:lumMod val="95000"/>
                  <a:lumOff val="5000"/>
                </a:schemeClr>
              </a:solidFill>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7653E504-1131-E061-BC47-59281F850201}"/>
              </a:ext>
            </a:extLst>
          </p:cNvPr>
          <p:cNvGrpSpPr/>
          <p:nvPr/>
        </p:nvGrpSpPr>
        <p:grpSpPr>
          <a:xfrm>
            <a:off x="-39022" y="1486152"/>
            <a:ext cx="6897169" cy="2762461"/>
            <a:chOff x="-39022" y="1486152"/>
            <a:chExt cx="6897169" cy="2762461"/>
          </a:xfrm>
        </p:grpSpPr>
        <p:sp>
          <p:nvSpPr>
            <p:cNvPr id="124" name="角丸四角形 24">
              <a:extLst>
                <a:ext uri="{FF2B5EF4-FFF2-40B4-BE49-F238E27FC236}">
                  <a16:creationId xmlns:a16="http://schemas.microsoft.com/office/drawing/2014/main" id="{FB1B1FA9-86CD-5800-6535-644C0FE3182D}"/>
                </a:ext>
              </a:extLst>
            </p:cNvPr>
            <p:cNvSpPr/>
            <p:nvPr/>
          </p:nvSpPr>
          <p:spPr>
            <a:xfrm>
              <a:off x="319873" y="2028051"/>
              <a:ext cx="4259581" cy="312300"/>
            </a:xfrm>
            <a:prstGeom prst="roundRect">
              <a:avLst>
                <a:gd name="adj" fmla="val 14213"/>
              </a:avLst>
            </a:prstGeom>
            <a:solidFill>
              <a:srgbClr val="EAEAF2"/>
            </a:solidFill>
            <a:ln w="38100" cmpd="thickThi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500" dirty="0">
                <a:solidFill>
                  <a:schemeClr val="tx1">
                    <a:lumMod val="95000"/>
                    <a:lumOff val="5000"/>
                  </a:schemeClr>
                </a:solidFill>
              </a:endParaRPr>
            </a:p>
          </p:txBody>
        </p:sp>
        <p:sp>
          <p:nvSpPr>
            <p:cNvPr id="125" name="角丸四角形 11">
              <a:extLst>
                <a:ext uri="{FF2B5EF4-FFF2-40B4-BE49-F238E27FC236}">
                  <a16:creationId xmlns:a16="http://schemas.microsoft.com/office/drawing/2014/main" id="{2E4A3EA3-916C-D5FC-CC58-14D52131BDB5}"/>
                </a:ext>
              </a:extLst>
            </p:cNvPr>
            <p:cNvSpPr/>
            <p:nvPr/>
          </p:nvSpPr>
          <p:spPr>
            <a:xfrm>
              <a:off x="137315" y="2019236"/>
              <a:ext cx="4576736" cy="274793"/>
            </a:xfrm>
            <a:prstGeom prst="roundRect">
              <a:avLst>
                <a:gd name="adj" fmla="val 87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2659" bIns="0" rtlCol="0" anchor="ctr"/>
            <a:lstStyle/>
            <a:p>
              <a:pPr marL="195955" indent="-326592" algn="ct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 事前計画の提出期限を、</a:t>
              </a:r>
              <a:r>
                <a:rPr kumimoji="1" lang="en-US" altLang="ja-JP" sz="1200" b="1" dirty="0">
                  <a:solidFill>
                    <a:schemeClr val="tx1">
                      <a:lumMod val="95000"/>
                      <a:lumOff val="5000"/>
                    </a:schemeClr>
                  </a:solidFill>
                  <a:latin typeface="Meiryo UI" panose="020B0604030504040204" pitchFamily="50" charset="-128"/>
                  <a:ea typeface="Meiryo UI" panose="020B0604030504040204" pitchFamily="50" charset="-128"/>
                </a:rPr>
                <a:t>2027</a:t>
              </a:r>
              <a:r>
                <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rPr>
                <a:t>年９月末まで</a:t>
              </a:r>
              <a:r>
                <a:rPr kumimoji="1" lang="ja-JP" altLang="en-US" sz="1200" b="1" dirty="0">
                  <a:solidFill>
                    <a:srgbClr val="FF0000"/>
                  </a:solidFill>
                  <a:latin typeface="Meiryo UI" panose="020B0604030504040204" pitchFamily="50" charset="-128"/>
                  <a:ea typeface="Meiryo UI" panose="020B0604030504040204" pitchFamily="50" charset="-128"/>
                </a:rPr>
                <a:t>１年６か月延長</a:t>
              </a:r>
              <a:endParaRPr kumimoji="1" lang="en-US" altLang="ja-JP" sz="1050" b="1" u="sng" dirty="0">
                <a:solidFill>
                  <a:srgbClr val="FF0000"/>
                </a:solidFill>
                <a:latin typeface="Meiryo UI" panose="020B0604030504040204" pitchFamily="50" charset="-128"/>
                <a:ea typeface="Meiryo UI" panose="020B0604030504040204" pitchFamily="50" charset="-128"/>
              </a:endParaRPr>
            </a:p>
          </p:txBody>
        </p:sp>
        <p:sp>
          <p:nvSpPr>
            <p:cNvPr id="105" name="角丸四角形 104"/>
            <p:cNvSpPr/>
            <p:nvPr/>
          </p:nvSpPr>
          <p:spPr>
            <a:xfrm>
              <a:off x="-148" y="1486152"/>
              <a:ext cx="6858295" cy="261268"/>
            </a:xfrm>
            <a:prstGeom prst="roundRect">
              <a:avLst>
                <a:gd name="adj" fmla="val 0"/>
              </a:avLst>
            </a:prstGeom>
            <a:solidFill>
              <a:srgbClr val="233616"/>
            </a:solidFill>
            <a:ln w="12700">
              <a:noFill/>
            </a:ln>
          </p:spPr>
          <p:style>
            <a:lnRef idx="1">
              <a:schemeClr val="accent2"/>
            </a:lnRef>
            <a:fillRef idx="3">
              <a:schemeClr val="accent2"/>
            </a:fillRef>
            <a:effectRef idx="2">
              <a:schemeClr val="accent2"/>
            </a:effectRef>
            <a:fontRef idx="minor">
              <a:schemeClr val="lt1"/>
            </a:fontRef>
          </p:style>
          <p:txBody>
            <a:bodyPr tIns="16329" bIns="0" anchor="t" anchorCtr="0"/>
            <a:lstStyle/>
            <a:p>
              <a:pPr>
                <a:defRPr/>
              </a:pPr>
              <a:r>
                <a:rPr lang="en-US" altLang="ja-JP" sz="1452" b="1" dirty="0">
                  <a:solidFill>
                    <a:schemeClr val="bg1"/>
                  </a:solidFill>
                  <a:latin typeface="Meiryo UI" panose="020B0604030504040204" pitchFamily="50" charset="-128"/>
                  <a:ea typeface="Meiryo UI" panose="020B0604030504040204" pitchFamily="50" charset="-128"/>
                </a:rPr>
                <a:t> Ⅰ</a:t>
              </a:r>
              <a:r>
                <a:rPr lang="ja-JP" altLang="en-US" sz="1452" b="1" dirty="0">
                  <a:solidFill>
                    <a:schemeClr val="bg1"/>
                  </a:solidFill>
                  <a:latin typeface="Meiryo UI" panose="020B0604030504040204" pitchFamily="50" charset="-128"/>
                  <a:ea typeface="Meiryo UI" panose="020B0604030504040204" pitchFamily="50" charset="-128"/>
                </a:rPr>
                <a:t>．事業承継税制の活用促進に向けた見直し</a:t>
              </a:r>
            </a:p>
          </p:txBody>
        </p:sp>
        <p:sp>
          <p:nvSpPr>
            <p:cNvPr id="23" name="四角形: 角を丸くする 22">
              <a:extLst>
                <a:ext uri="{FF2B5EF4-FFF2-40B4-BE49-F238E27FC236}">
                  <a16:creationId xmlns:a16="http://schemas.microsoft.com/office/drawing/2014/main" id="{A50FEC49-891A-61CF-A68D-BDC2ABD50BB8}"/>
                </a:ext>
              </a:extLst>
            </p:cNvPr>
            <p:cNvSpPr/>
            <p:nvPr/>
          </p:nvSpPr>
          <p:spPr>
            <a:xfrm>
              <a:off x="117970" y="1878170"/>
              <a:ext cx="5292000" cy="97976"/>
            </a:xfrm>
            <a:prstGeom prst="roundRect">
              <a:avLst>
                <a:gd name="adj" fmla="val 50000"/>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25" name="テキスト ボックス 24">
              <a:extLst>
                <a:ext uri="{FF2B5EF4-FFF2-40B4-BE49-F238E27FC236}">
                  <a16:creationId xmlns:a16="http://schemas.microsoft.com/office/drawing/2014/main" id="{33387E7E-DDE9-DD28-B822-0D20850C8A79}"/>
                </a:ext>
              </a:extLst>
            </p:cNvPr>
            <p:cNvSpPr txBox="1"/>
            <p:nvPr/>
          </p:nvSpPr>
          <p:spPr>
            <a:xfrm>
              <a:off x="26216" y="1745840"/>
              <a:ext cx="5429957" cy="287771"/>
            </a:xfrm>
            <a:prstGeom prst="rect">
              <a:avLst/>
            </a:prstGeom>
            <a:noFill/>
          </p:spPr>
          <p:txBody>
            <a:bodyPr wrap="square" rtlCol="0">
              <a:spAutoFit/>
            </a:bodyPr>
            <a:lstStyle/>
            <a:p>
              <a:pPr defTabSz="1161368"/>
              <a:r>
                <a:rPr lang="ja-JP" altLang="en-US" sz="1270" b="1" dirty="0">
                  <a:latin typeface="メイリオ" panose="020B0604030504040204" pitchFamily="50" charset="-128"/>
                  <a:ea typeface="メイリオ" panose="020B0604030504040204" pitchFamily="50" charset="-128"/>
                </a:rPr>
                <a:t> ○法人版事業承継税制特例措置における特例承継計画の提出期限の延長</a:t>
              </a:r>
              <a:endParaRPr lang="en-US" altLang="ja-JP" sz="1270" b="1" dirty="0">
                <a:latin typeface="メイリオ" panose="020B0604030504040204" pitchFamily="50" charset="-128"/>
                <a:ea typeface="メイリオ" panose="020B0604030504040204" pitchFamily="50" charset="-128"/>
              </a:endParaRPr>
            </a:p>
          </p:txBody>
        </p:sp>
        <p:sp>
          <p:nvSpPr>
            <p:cNvPr id="117" name="正方形/長方形 116">
              <a:extLst>
                <a:ext uri="{FF2B5EF4-FFF2-40B4-BE49-F238E27FC236}">
                  <a16:creationId xmlns:a16="http://schemas.microsoft.com/office/drawing/2014/main" id="{18656D7E-8CC7-6D9C-C84A-34D601CD635C}"/>
                </a:ext>
              </a:extLst>
            </p:cNvPr>
            <p:cNvSpPr/>
            <p:nvPr/>
          </p:nvSpPr>
          <p:spPr>
            <a:xfrm>
              <a:off x="84375" y="3431750"/>
              <a:ext cx="2229084" cy="816863"/>
            </a:xfrm>
            <a:prstGeom prst="rect">
              <a:avLst/>
            </a:prstGeom>
            <a:solidFill>
              <a:srgbClr val="F2DCD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bIns="65317" rtlCol="0" anchor="b" anchorCtr="0"/>
            <a:lstStyle/>
            <a:p>
              <a:pPr algn="just">
                <a:lnSpc>
                  <a:spcPts val="1089"/>
                </a:lnSpc>
              </a:pPr>
              <a:r>
                <a:rPr kumimoji="1" lang="ja-JP" altLang="en-US" sz="816" dirty="0">
                  <a:solidFill>
                    <a:schemeClr val="tx1">
                      <a:lumMod val="95000"/>
                      <a:lumOff val="5000"/>
                    </a:schemeClr>
                  </a:solidFill>
                  <a:latin typeface="メイリオ" panose="020B0604030504040204" pitchFamily="50" charset="-128"/>
                  <a:ea typeface="メイリオ" panose="020B0604030504040204" pitchFamily="50" charset="-128"/>
                </a:rPr>
                <a:t>先代から非上場自社株を贈与･相続する際の税負担が</a:t>
              </a:r>
              <a:r>
                <a:rPr kumimoji="1" lang="en-US" altLang="ja-JP" sz="816" dirty="0">
                  <a:solidFill>
                    <a:schemeClr val="tx1">
                      <a:lumMod val="95000"/>
                      <a:lumOff val="5000"/>
                    </a:schemeClr>
                  </a:solidFill>
                  <a:latin typeface="メイリオ" panose="020B0604030504040204" pitchFamily="50" charset="-128"/>
                  <a:ea typeface="メイリオ" panose="020B0604030504040204" pitchFamily="50" charset="-128"/>
                </a:rPr>
                <a:t>100%</a:t>
              </a:r>
              <a:r>
                <a:rPr kumimoji="1" lang="ja-JP" altLang="en-US" sz="816" dirty="0">
                  <a:solidFill>
                    <a:schemeClr val="tx1">
                      <a:lumMod val="95000"/>
                      <a:lumOff val="5000"/>
                    </a:schemeClr>
                  </a:solidFill>
                  <a:latin typeface="メイリオ" panose="020B0604030504040204" pitchFamily="50" charset="-128"/>
                  <a:ea typeface="メイリオ" panose="020B0604030504040204" pitchFamily="50" charset="-128"/>
                </a:rPr>
                <a:t>猶予（要件を満たすと免除）される制度。</a:t>
              </a:r>
              <a:r>
                <a:rPr kumimoji="1" lang="en-US" altLang="ja-JP" sz="816" dirty="0">
                  <a:solidFill>
                    <a:schemeClr val="tx1">
                      <a:lumMod val="95000"/>
                      <a:lumOff val="5000"/>
                    </a:schemeClr>
                  </a:solidFill>
                  <a:latin typeface="メイリオ" panose="020B0604030504040204" pitchFamily="50" charset="-128"/>
                  <a:ea typeface="メイリオ" panose="020B0604030504040204" pitchFamily="50" charset="-128"/>
                </a:rPr>
                <a:t>2027</a:t>
              </a:r>
              <a:r>
                <a:rPr kumimoji="1" lang="ja-JP" altLang="en-US" sz="816" dirty="0">
                  <a:solidFill>
                    <a:schemeClr val="tx1">
                      <a:lumMod val="95000"/>
                      <a:lumOff val="5000"/>
                    </a:schemeClr>
                  </a:solidFill>
                  <a:latin typeface="メイリオ" panose="020B0604030504040204" pitchFamily="50" charset="-128"/>
                  <a:ea typeface="メイリオ" panose="020B0604030504040204" pitchFamily="50" charset="-128"/>
                </a:rPr>
                <a:t>年末までの時限措置</a:t>
              </a:r>
            </a:p>
          </p:txBody>
        </p:sp>
        <p:sp>
          <p:nvSpPr>
            <p:cNvPr id="118" name="テキスト ボックス 117">
              <a:extLst>
                <a:ext uri="{FF2B5EF4-FFF2-40B4-BE49-F238E27FC236}">
                  <a16:creationId xmlns:a16="http://schemas.microsoft.com/office/drawing/2014/main" id="{E53C9395-D87C-0543-1A84-EA4AE015F106}"/>
                </a:ext>
              </a:extLst>
            </p:cNvPr>
            <p:cNvSpPr txBox="1"/>
            <p:nvPr/>
          </p:nvSpPr>
          <p:spPr>
            <a:xfrm>
              <a:off x="281744" y="3503635"/>
              <a:ext cx="1801068" cy="238976"/>
            </a:xfrm>
            <a:prstGeom prst="rect">
              <a:avLst/>
            </a:prstGeom>
            <a:noFill/>
          </p:spPr>
          <p:txBody>
            <a:bodyPr wrap="square">
              <a:spAutoFit/>
            </a:bodyPr>
            <a:lstStyle/>
            <a:p>
              <a:pPr>
                <a:spcAft>
                  <a:spcPts val="544"/>
                </a:spcAft>
              </a:pPr>
              <a:r>
                <a:rPr kumimoji="1" lang="ja-JP" altLang="en-US" sz="953" b="1" u="sng" dirty="0">
                  <a:solidFill>
                    <a:schemeClr val="tx1">
                      <a:lumMod val="95000"/>
                      <a:lumOff val="5000"/>
                    </a:schemeClr>
                  </a:solidFill>
                  <a:latin typeface="メイリオ" panose="020B0604030504040204" pitchFamily="50" charset="-128"/>
                  <a:ea typeface="メイリオ" panose="020B0604030504040204" pitchFamily="50" charset="-128"/>
                </a:rPr>
                <a:t>事業承継税制</a:t>
              </a:r>
              <a:r>
                <a:rPr kumimoji="1" lang="en-US" altLang="ja-JP" sz="953" b="1" u="sng" dirty="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953" b="1" u="sng" dirty="0">
                  <a:solidFill>
                    <a:schemeClr val="tx1">
                      <a:lumMod val="95000"/>
                      <a:lumOff val="5000"/>
                    </a:schemeClr>
                  </a:solidFill>
                  <a:latin typeface="メイリオ" panose="020B0604030504040204" pitchFamily="50" charset="-128"/>
                  <a:ea typeface="メイリオ" panose="020B0604030504040204" pitchFamily="50" charset="-128"/>
                </a:rPr>
                <a:t>特例措置</a:t>
              </a:r>
              <a:r>
                <a:rPr kumimoji="1" lang="en-US" altLang="ja-JP" sz="953" b="1" u="sng" dirty="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953" b="1" u="sng" dirty="0">
                  <a:solidFill>
                    <a:schemeClr val="tx1">
                      <a:lumMod val="95000"/>
                      <a:lumOff val="5000"/>
                    </a:schemeClr>
                  </a:solidFill>
                  <a:latin typeface="メイリオ" panose="020B0604030504040204" pitchFamily="50" charset="-128"/>
                  <a:ea typeface="メイリオ" panose="020B0604030504040204" pitchFamily="50" charset="-128"/>
                </a:rPr>
                <a:t>とは</a:t>
              </a:r>
              <a:endParaRPr kumimoji="1" lang="en-US" altLang="ja-JP" sz="953" b="1" u="sng"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19" name="正方形/長方形 118">
              <a:extLst>
                <a:ext uri="{FF2B5EF4-FFF2-40B4-BE49-F238E27FC236}">
                  <a16:creationId xmlns:a16="http://schemas.microsoft.com/office/drawing/2014/main" id="{7E00199A-0733-A9A2-A337-0949595E27BF}"/>
                </a:ext>
              </a:extLst>
            </p:cNvPr>
            <p:cNvSpPr/>
            <p:nvPr/>
          </p:nvSpPr>
          <p:spPr>
            <a:xfrm>
              <a:off x="2313459" y="3431750"/>
              <a:ext cx="4470915" cy="816863"/>
            </a:xfrm>
            <a:prstGeom prst="rect">
              <a:avLst/>
            </a:prstGeom>
            <a:solidFill>
              <a:srgbClr val="F2DCD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kumimoji="1" lang="en-US" altLang="ja-JP" sz="816" dirty="0">
                  <a:solidFill>
                    <a:schemeClr val="tx1">
                      <a:lumMod val="95000"/>
                      <a:lumOff val="5000"/>
                    </a:schemeClr>
                  </a:solidFill>
                  <a:latin typeface="メイリオ" panose="020B0604030504040204" pitchFamily="50" charset="-128"/>
                  <a:ea typeface="メイリオ" panose="020B0604030504040204" pitchFamily="50" charset="-128"/>
                </a:rPr>
                <a:t>Step</a:t>
              </a:r>
              <a:r>
                <a:rPr kumimoji="1" lang="ja-JP" altLang="en-US" sz="816" dirty="0">
                  <a:solidFill>
                    <a:schemeClr val="tx1">
                      <a:lumMod val="95000"/>
                      <a:lumOff val="5000"/>
                    </a:schemeClr>
                  </a:solidFill>
                  <a:latin typeface="メイリオ" panose="020B0604030504040204" pitchFamily="50" charset="-128"/>
                  <a:ea typeface="メイリオ" panose="020B0604030504040204" pitchFamily="50" charset="-128"/>
                </a:rPr>
                <a:t>１：特例承継計画を都道府県庁へ提出する </a:t>
              </a:r>
              <a:r>
                <a:rPr kumimoji="1" lang="ja-JP" altLang="en-US" sz="726" dirty="0">
                  <a:solidFill>
                    <a:schemeClr val="tx1">
                      <a:lumMod val="95000"/>
                      <a:lumOff val="5000"/>
                    </a:schemeClr>
                  </a:solidFill>
                  <a:latin typeface="メイリオ" panose="020B0604030504040204" pitchFamily="50" charset="-128"/>
                  <a:ea typeface="メイリオ" panose="020B0604030504040204" pitchFamily="50" charset="-128"/>
                </a:rPr>
                <a:t>＜</a:t>
              </a:r>
              <a:r>
                <a:rPr kumimoji="1" lang="en-US" altLang="ja-JP" sz="726" dirty="0">
                  <a:solidFill>
                    <a:schemeClr val="tx1">
                      <a:lumMod val="95000"/>
                      <a:lumOff val="5000"/>
                    </a:schemeClr>
                  </a:solidFill>
                  <a:latin typeface="メイリオ" panose="020B0604030504040204" pitchFamily="50" charset="-128"/>
                  <a:ea typeface="メイリオ" panose="020B0604030504040204" pitchFamily="50" charset="-128"/>
                </a:rPr>
                <a:t>2027</a:t>
              </a:r>
              <a:r>
                <a:rPr kumimoji="1" lang="ja-JP" altLang="en-US" sz="726" dirty="0">
                  <a:solidFill>
                    <a:schemeClr val="tx1">
                      <a:lumMod val="95000"/>
                      <a:lumOff val="5000"/>
                    </a:schemeClr>
                  </a:solidFill>
                  <a:latin typeface="メイリオ" panose="020B0604030504040204" pitchFamily="50" charset="-128"/>
                  <a:ea typeface="メイリオ" panose="020B0604030504040204" pitchFamily="50" charset="-128"/>
                </a:rPr>
                <a:t>年９月末まで＞</a:t>
              </a:r>
              <a:endParaRPr kumimoji="1" lang="en-US" altLang="ja-JP" sz="726"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1" lang="en-US" altLang="ja-JP" sz="816" dirty="0">
                  <a:solidFill>
                    <a:schemeClr val="tx1">
                      <a:lumMod val="95000"/>
                      <a:lumOff val="5000"/>
                    </a:schemeClr>
                  </a:solidFill>
                  <a:latin typeface="メイリオ" panose="020B0604030504040204" pitchFamily="50" charset="-128"/>
                  <a:ea typeface="メイリオ" panose="020B0604030504040204" pitchFamily="50" charset="-128"/>
                </a:rPr>
                <a:t>Step</a:t>
              </a:r>
              <a:r>
                <a:rPr kumimoji="1" lang="ja-JP" altLang="en-US" sz="816" dirty="0">
                  <a:solidFill>
                    <a:schemeClr val="tx1">
                      <a:lumMod val="95000"/>
                      <a:lumOff val="5000"/>
                    </a:schemeClr>
                  </a:solidFill>
                  <a:latin typeface="メイリオ" panose="020B0604030504040204" pitchFamily="50" charset="-128"/>
                  <a:ea typeface="メイリオ" panose="020B0604030504040204" pitchFamily="50" charset="-128"/>
                </a:rPr>
                <a:t>２：後継者が自社の役員に就任する</a:t>
              </a:r>
              <a:r>
                <a:rPr kumimoji="1" lang="ja-JP" altLang="en-US" sz="726" dirty="0">
                  <a:solidFill>
                    <a:schemeClr val="tx1">
                      <a:lumMod val="95000"/>
                      <a:lumOff val="5000"/>
                    </a:schemeClr>
                  </a:solidFill>
                  <a:latin typeface="メイリオ" panose="020B0604030504040204" pitchFamily="50" charset="-128"/>
                  <a:ea typeface="メイリオ" panose="020B0604030504040204" pitchFamily="50" charset="-128"/>
                </a:rPr>
                <a:t> ＜代表取締役就任直前まで＞</a:t>
              </a:r>
              <a:endParaRPr kumimoji="1" lang="en-US" altLang="ja-JP" sz="726"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1" lang="en-US" altLang="ja-JP" sz="816" dirty="0">
                  <a:solidFill>
                    <a:schemeClr val="tx1">
                      <a:lumMod val="95000"/>
                      <a:lumOff val="5000"/>
                    </a:schemeClr>
                  </a:solidFill>
                  <a:latin typeface="メイリオ" panose="020B0604030504040204" pitchFamily="50" charset="-128"/>
                  <a:ea typeface="メイリオ" panose="020B0604030504040204" pitchFamily="50" charset="-128"/>
                </a:rPr>
                <a:t>Step</a:t>
              </a:r>
              <a:r>
                <a:rPr kumimoji="1" lang="ja-JP" altLang="en-US" sz="816" dirty="0">
                  <a:solidFill>
                    <a:schemeClr val="tx1">
                      <a:lumMod val="95000"/>
                      <a:lumOff val="5000"/>
                    </a:schemeClr>
                  </a:solidFill>
                  <a:latin typeface="メイリオ" panose="020B0604030504040204" pitchFamily="50" charset="-128"/>
                  <a:ea typeface="メイリオ" panose="020B0604030504040204" pitchFamily="50" charset="-128"/>
                </a:rPr>
                <a:t>３：後継者が代表取締役に就任し、先代から自社株を譲り受ける </a:t>
              </a:r>
              <a:r>
                <a:rPr kumimoji="1" lang="ja-JP" altLang="en-US" sz="726" dirty="0">
                  <a:solidFill>
                    <a:schemeClr val="tx1">
                      <a:lumMod val="95000"/>
                      <a:lumOff val="5000"/>
                    </a:schemeClr>
                  </a:solidFill>
                  <a:latin typeface="メイリオ" panose="020B0604030504040204" pitchFamily="50" charset="-128"/>
                  <a:ea typeface="メイリオ" panose="020B0604030504040204" pitchFamily="50" charset="-128"/>
                </a:rPr>
                <a:t>＜</a:t>
              </a:r>
              <a:r>
                <a:rPr kumimoji="1" lang="en-US" altLang="ja-JP" sz="726" dirty="0">
                  <a:solidFill>
                    <a:schemeClr val="tx1">
                      <a:lumMod val="95000"/>
                      <a:lumOff val="5000"/>
                    </a:schemeClr>
                  </a:solidFill>
                  <a:latin typeface="メイリオ" panose="020B0604030504040204" pitchFamily="50" charset="-128"/>
                  <a:ea typeface="メイリオ" panose="020B0604030504040204" pitchFamily="50" charset="-128"/>
                </a:rPr>
                <a:t>2027</a:t>
              </a:r>
              <a:r>
                <a:rPr kumimoji="1" lang="ja-JP" altLang="en-US" sz="726" dirty="0">
                  <a:solidFill>
                    <a:schemeClr val="tx1">
                      <a:lumMod val="95000"/>
                      <a:lumOff val="5000"/>
                    </a:schemeClr>
                  </a:solidFill>
                  <a:latin typeface="メイリオ" panose="020B0604030504040204" pitchFamily="50" charset="-128"/>
                  <a:ea typeface="メイリオ" panose="020B0604030504040204" pitchFamily="50" charset="-128"/>
                </a:rPr>
                <a:t>年</a:t>
              </a:r>
              <a:r>
                <a:rPr kumimoji="1" lang="en-US" altLang="ja-JP" sz="726" dirty="0">
                  <a:solidFill>
                    <a:schemeClr val="tx1">
                      <a:lumMod val="95000"/>
                      <a:lumOff val="5000"/>
                    </a:schemeClr>
                  </a:solidFill>
                  <a:latin typeface="メイリオ" panose="020B0604030504040204" pitchFamily="50" charset="-128"/>
                  <a:ea typeface="メイリオ" panose="020B0604030504040204" pitchFamily="50" charset="-128"/>
                </a:rPr>
                <a:t>12</a:t>
              </a:r>
              <a:r>
                <a:rPr kumimoji="1" lang="ja-JP" altLang="en-US" sz="726" dirty="0">
                  <a:solidFill>
                    <a:schemeClr val="tx1">
                      <a:lumMod val="95000"/>
                      <a:lumOff val="5000"/>
                    </a:schemeClr>
                  </a:solidFill>
                  <a:latin typeface="メイリオ" panose="020B0604030504040204" pitchFamily="50" charset="-128"/>
                  <a:ea typeface="メイリオ" panose="020B0604030504040204" pitchFamily="50" charset="-128"/>
                </a:rPr>
                <a:t>月末まで＞</a:t>
              </a:r>
              <a:endParaRPr kumimoji="1" lang="en-US" altLang="ja-JP" sz="726"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1" lang="en-US" altLang="ja-JP" sz="816" dirty="0">
                  <a:solidFill>
                    <a:schemeClr val="tx1">
                      <a:lumMod val="95000"/>
                      <a:lumOff val="5000"/>
                    </a:schemeClr>
                  </a:solidFill>
                  <a:latin typeface="メイリオ" panose="020B0604030504040204" pitchFamily="50" charset="-128"/>
                  <a:ea typeface="メイリオ" panose="020B0604030504040204" pitchFamily="50" charset="-128"/>
                </a:rPr>
                <a:t>Step</a:t>
              </a:r>
              <a:r>
                <a:rPr kumimoji="1" lang="ja-JP" altLang="en-US" sz="816" dirty="0">
                  <a:solidFill>
                    <a:schemeClr val="tx1">
                      <a:lumMod val="95000"/>
                      <a:lumOff val="5000"/>
                    </a:schemeClr>
                  </a:solidFill>
                  <a:latin typeface="メイリオ" panose="020B0604030504040204" pitchFamily="50" charset="-128"/>
                  <a:ea typeface="メイリオ" panose="020B0604030504040204" pitchFamily="50" charset="-128"/>
                </a:rPr>
                <a:t>４：認定申請書を都道府県庁へ提出し認定を受ける </a:t>
              </a:r>
              <a:r>
                <a:rPr kumimoji="1" lang="ja-JP" altLang="en-US" sz="726" dirty="0">
                  <a:solidFill>
                    <a:schemeClr val="tx1">
                      <a:lumMod val="95000"/>
                      <a:lumOff val="5000"/>
                    </a:schemeClr>
                  </a:solidFill>
                  <a:latin typeface="メイリオ" panose="020B0604030504040204" pitchFamily="50" charset="-128"/>
                  <a:ea typeface="メイリオ" panose="020B0604030504040204" pitchFamily="50" charset="-128"/>
                </a:rPr>
                <a:t>＜贈与を受けた翌年の１月</a:t>
              </a:r>
              <a:r>
                <a:rPr kumimoji="1" lang="en-US" altLang="ja-JP" sz="726" dirty="0">
                  <a:solidFill>
                    <a:schemeClr val="tx1">
                      <a:lumMod val="95000"/>
                      <a:lumOff val="5000"/>
                    </a:schemeClr>
                  </a:solidFill>
                  <a:latin typeface="メイリオ" panose="020B0604030504040204" pitchFamily="50" charset="-128"/>
                  <a:ea typeface="メイリオ" panose="020B0604030504040204" pitchFamily="50" charset="-128"/>
                </a:rPr>
                <a:t>15</a:t>
              </a:r>
              <a:r>
                <a:rPr kumimoji="1" lang="ja-JP" altLang="en-US" sz="726" dirty="0">
                  <a:solidFill>
                    <a:schemeClr val="tx1">
                      <a:lumMod val="95000"/>
                      <a:lumOff val="5000"/>
                    </a:schemeClr>
                  </a:solidFill>
                  <a:latin typeface="メイリオ" panose="020B0604030504040204" pitchFamily="50" charset="-128"/>
                  <a:ea typeface="メイリオ" panose="020B0604030504040204" pitchFamily="50" charset="-128"/>
                </a:rPr>
                <a:t>日まで＞</a:t>
              </a:r>
              <a:endParaRPr kumimoji="1" lang="en-US" altLang="ja-JP" sz="726"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20" name="テキスト ボックス 119">
              <a:extLst>
                <a:ext uri="{FF2B5EF4-FFF2-40B4-BE49-F238E27FC236}">
                  <a16:creationId xmlns:a16="http://schemas.microsoft.com/office/drawing/2014/main" id="{6269A3EC-295E-7F36-C471-0CA6F6DFAC2B}"/>
                </a:ext>
              </a:extLst>
            </p:cNvPr>
            <p:cNvSpPr txBox="1"/>
            <p:nvPr/>
          </p:nvSpPr>
          <p:spPr>
            <a:xfrm>
              <a:off x="2332911" y="3476977"/>
              <a:ext cx="3514206" cy="238976"/>
            </a:xfrm>
            <a:prstGeom prst="rect">
              <a:avLst/>
            </a:prstGeom>
            <a:noFill/>
          </p:spPr>
          <p:txBody>
            <a:bodyPr wrap="square">
              <a:spAutoFit/>
            </a:bodyPr>
            <a:lstStyle/>
            <a:p>
              <a:r>
                <a:rPr kumimoji="1" lang="ja-JP" altLang="en-US" sz="953" b="1" u="sng" dirty="0">
                  <a:latin typeface="メイリオ" panose="020B0604030504040204" pitchFamily="50" charset="-128"/>
                  <a:ea typeface="メイリオ" panose="020B0604030504040204" pitchFamily="50" charset="-128"/>
                </a:rPr>
                <a:t>税制活用までの基本的な手続きの流れ（贈与の場合）</a:t>
              </a:r>
              <a:endParaRPr kumimoji="1" lang="en-US" altLang="ja-JP" sz="953" b="1" u="sng"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23" name="テキスト ボックス 122">
              <a:extLst>
                <a:ext uri="{FF2B5EF4-FFF2-40B4-BE49-F238E27FC236}">
                  <a16:creationId xmlns:a16="http://schemas.microsoft.com/office/drawing/2014/main" id="{C1EF5AFC-1456-EB53-4D44-8F3CA68ACCAA}"/>
                </a:ext>
              </a:extLst>
            </p:cNvPr>
            <p:cNvSpPr txBox="1"/>
            <p:nvPr/>
          </p:nvSpPr>
          <p:spPr>
            <a:xfrm>
              <a:off x="-39022" y="2460227"/>
              <a:ext cx="2294076" cy="276999"/>
            </a:xfrm>
            <a:prstGeom prst="rect">
              <a:avLst/>
            </a:prstGeom>
            <a:noFill/>
          </p:spPr>
          <p:txBody>
            <a:bodyPr wrap="square" rtlCol="0" anchor="ctr">
              <a:spAutoFit/>
            </a:bodyPr>
            <a:lstStyle/>
            <a:p>
              <a:r>
                <a:rPr kumimoji="1" lang="en-US" altLang="ja-JP" sz="1200" b="1" dirty="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1200" b="1" dirty="0">
                  <a:solidFill>
                    <a:schemeClr val="tx1">
                      <a:lumMod val="95000"/>
                      <a:lumOff val="5000"/>
                    </a:schemeClr>
                  </a:solidFill>
                  <a:latin typeface="メイリオ" panose="020B0604030504040204" pitchFamily="50" charset="-128"/>
                  <a:ea typeface="メイリオ" panose="020B0604030504040204" pitchFamily="50" charset="-128"/>
                </a:rPr>
                <a:t>特例措置のスケジュール</a:t>
              </a:r>
              <a:r>
                <a:rPr kumimoji="1" lang="en-US" altLang="ja-JP" sz="1200" b="1" dirty="0">
                  <a:solidFill>
                    <a:schemeClr val="tx1">
                      <a:lumMod val="95000"/>
                      <a:lumOff val="5000"/>
                    </a:schemeClr>
                  </a:solidFill>
                  <a:latin typeface="メイリオ" panose="020B0604030504040204" pitchFamily="50" charset="-128"/>
                  <a:ea typeface="メイリオ" panose="020B0604030504040204" pitchFamily="50" charset="-128"/>
                </a:rPr>
                <a:t>】</a:t>
              </a:r>
              <a:endParaRPr kumimoji="1" lang="ja-JP" altLang="en-US" sz="120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26" name="吹き出し: 角を丸めた四角形 125">
              <a:extLst>
                <a:ext uri="{FF2B5EF4-FFF2-40B4-BE49-F238E27FC236}">
                  <a16:creationId xmlns:a16="http://schemas.microsoft.com/office/drawing/2014/main" id="{361B1E85-8A02-4886-3678-EF6CF857CED7}"/>
                </a:ext>
              </a:extLst>
            </p:cNvPr>
            <p:cNvSpPr/>
            <p:nvPr/>
          </p:nvSpPr>
          <p:spPr>
            <a:xfrm>
              <a:off x="4733316" y="2398911"/>
              <a:ext cx="1639563" cy="625872"/>
            </a:xfrm>
            <a:prstGeom prst="wedgeRoundRectCallout">
              <a:avLst>
                <a:gd name="adj1" fmla="val -8022"/>
                <a:gd name="adj2" fmla="val -45846"/>
                <a:gd name="adj3" fmla="val 16667"/>
              </a:avLst>
            </a:prstGeom>
            <a:solidFill>
              <a:srgbClr val="E2F0D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98"/>
            </a:p>
          </p:txBody>
        </p:sp>
        <p:sp>
          <p:nvSpPr>
            <p:cNvPr id="127" name="テキスト ボックス 126">
              <a:extLst>
                <a:ext uri="{FF2B5EF4-FFF2-40B4-BE49-F238E27FC236}">
                  <a16:creationId xmlns:a16="http://schemas.microsoft.com/office/drawing/2014/main" id="{4329B737-2598-382A-ED06-12288A647365}"/>
                </a:ext>
              </a:extLst>
            </p:cNvPr>
            <p:cNvSpPr txBox="1"/>
            <p:nvPr/>
          </p:nvSpPr>
          <p:spPr>
            <a:xfrm>
              <a:off x="4707756" y="2414507"/>
              <a:ext cx="1777473" cy="646331"/>
            </a:xfrm>
            <a:prstGeom prst="rect">
              <a:avLst/>
            </a:prstGeom>
            <a:noFill/>
          </p:spPr>
          <p:txBody>
            <a:bodyPr wrap="square" rtlCol="0">
              <a:spAutoFit/>
            </a:bodyPr>
            <a:lstStyle/>
            <a:p>
              <a:pPr algn="ctr"/>
              <a:r>
                <a:rPr kumimoji="1" lang="ja-JP" altLang="en-US" sz="1200" b="1" dirty="0">
                  <a:solidFill>
                    <a:srgbClr val="233616"/>
                  </a:solidFill>
                  <a:latin typeface="メイリオ" panose="020B0604030504040204" pitchFamily="50" charset="-128"/>
                  <a:ea typeface="メイリオ" panose="020B0604030504040204" pitchFamily="50" charset="-128"/>
                </a:rPr>
                <a:t>商工会議所の</a:t>
              </a:r>
              <a:endParaRPr kumimoji="1" lang="en-US" altLang="ja-JP" sz="1200" b="1" dirty="0">
                <a:solidFill>
                  <a:srgbClr val="233616"/>
                </a:solidFill>
                <a:latin typeface="メイリオ" panose="020B0604030504040204" pitchFamily="50" charset="-128"/>
                <a:ea typeface="メイリオ" panose="020B0604030504040204" pitchFamily="50" charset="-128"/>
              </a:endParaRPr>
            </a:p>
            <a:p>
              <a:pPr algn="ctr"/>
              <a:r>
                <a:rPr kumimoji="1" lang="ja-JP" altLang="en-US" sz="1200" b="1" dirty="0">
                  <a:solidFill>
                    <a:srgbClr val="233616"/>
                  </a:solidFill>
                  <a:latin typeface="メイリオ" panose="020B0604030504040204" pitchFamily="50" charset="-128"/>
                  <a:ea typeface="メイリオ" panose="020B0604030504040204" pitchFamily="50" charset="-128"/>
                </a:rPr>
                <a:t>強力な要望により</a:t>
              </a:r>
            </a:p>
            <a:p>
              <a:pPr algn="ctr"/>
              <a:r>
                <a:rPr kumimoji="1" lang="ja-JP" altLang="en-US" sz="1200" b="1" dirty="0">
                  <a:solidFill>
                    <a:srgbClr val="233616"/>
                  </a:solidFill>
                  <a:latin typeface="メイリオ" panose="020B0604030504040204" pitchFamily="50" charset="-128"/>
                  <a:ea typeface="メイリオ" panose="020B0604030504040204" pitchFamily="50" charset="-128"/>
                </a:rPr>
                <a:t>計画提出期限を延長！</a:t>
              </a:r>
            </a:p>
          </p:txBody>
        </p:sp>
        <p:sp>
          <p:nvSpPr>
            <p:cNvPr id="1025" name="テキスト ボックス 1024">
              <a:extLst>
                <a:ext uri="{FF2B5EF4-FFF2-40B4-BE49-F238E27FC236}">
                  <a16:creationId xmlns:a16="http://schemas.microsoft.com/office/drawing/2014/main" id="{5E783C2A-2064-35FD-5411-A3F20397D784}"/>
                </a:ext>
              </a:extLst>
            </p:cNvPr>
            <p:cNvSpPr txBox="1"/>
            <p:nvPr/>
          </p:nvSpPr>
          <p:spPr bwMode="auto">
            <a:xfrm>
              <a:off x="130286" y="2770446"/>
              <a:ext cx="1547499" cy="246221"/>
            </a:xfrm>
            <a:prstGeom prst="rect">
              <a:avLst/>
            </a:prstGeom>
            <a:noFill/>
            <a:ln w="9525">
              <a:noFill/>
              <a:miter lim="800000"/>
              <a:headEnd/>
              <a:tailEnd/>
            </a:ln>
          </p:spPr>
          <p:txBody>
            <a:bodyPr wrap="square" lIns="0" rIns="0" rtlCol="0">
              <a:spAutoFit/>
            </a:bodyPr>
            <a:lstStyle/>
            <a:p>
              <a:pPr defTabSz="414775">
                <a:spcBef>
                  <a:spcPct val="20000"/>
                </a:spcBef>
                <a:buClr>
                  <a:srgbClr val="E60000"/>
                </a:buClr>
                <a:defRPr/>
              </a:pPr>
              <a:r>
                <a:rPr lang="ja-JP" altLang="en-US" sz="1000" kern="0" dirty="0">
                  <a:solidFill>
                    <a:schemeClr val="tx1">
                      <a:lumMod val="85000"/>
                      <a:lumOff val="15000"/>
                    </a:schemeClr>
                  </a:solidFill>
                  <a:latin typeface="メイリオ" panose="020B0604030504040204" pitchFamily="50" charset="-128"/>
                  <a:ea typeface="メイリオ" panose="020B0604030504040204" pitchFamily="50" charset="-128"/>
                </a:rPr>
                <a:t>特例承継計画の提出期間</a:t>
              </a:r>
              <a:endParaRPr lang="en-US" altLang="ja-JP" sz="1000" kern="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027" name="テキスト ボックス 1026">
              <a:extLst>
                <a:ext uri="{FF2B5EF4-FFF2-40B4-BE49-F238E27FC236}">
                  <a16:creationId xmlns:a16="http://schemas.microsoft.com/office/drawing/2014/main" id="{EA266B5D-7AEA-2735-CCB0-5F3F117B1CA0}"/>
                </a:ext>
              </a:extLst>
            </p:cNvPr>
            <p:cNvSpPr txBox="1"/>
            <p:nvPr/>
          </p:nvSpPr>
          <p:spPr bwMode="auto">
            <a:xfrm>
              <a:off x="75680" y="2953439"/>
              <a:ext cx="1585283" cy="400110"/>
            </a:xfrm>
            <a:prstGeom prst="rect">
              <a:avLst/>
            </a:prstGeom>
            <a:noFill/>
            <a:ln w="9525">
              <a:noFill/>
              <a:miter lim="800000"/>
              <a:headEnd/>
              <a:tailEnd/>
            </a:ln>
          </p:spPr>
          <p:txBody>
            <a:bodyPr wrap="square" lIns="0" rIns="0" rtlCol="0">
              <a:spAutoFit/>
            </a:bodyPr>
            <a:lstStyle/>
            <a:p>
              <a:pPr algn="ctr" defTabSz="414775">
                <a:spcBef>
                  <a:spcPct val="20000"/>
                </a:spcBef>
                <a:buClr>
                  <a:srgbClr val="E60000"/>
                </a:buClr>
                <a:defRPr/>
              </a:pPr>
              <a:r>
                <a:rPr lang="ja-JP" altLang="en-US" sz="1000" kern="0" dirty="0">
                  <a:solidFill>
                    <a:schemeClr val="tx1">
                      <a:lumMod val="85000"/>
                      <a:lumOff val="15000"/>
                    </a:schemeClr>
                  </a:solidFill>
                  <a:latin typeface="メイリオ" panose="020B0604030504040204" pitchFamily="50" charset="-128"/>
                  <a:ea typeface="メイリオ" panose="020B0604030504040204" pitchFamily="50" charset="-128"/>
                </a:rPr>
                <a:t>実際に承継</a:t>
              </a:r>
              <a:r>
                <a:rPr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（贈与･相続）</a:t>
              </a:r>
              <a:r>
                <a:rPr lang="ja-JP" altLang="en-US" sz="1000" kern="0" dirty="0">
                  <a:solidFill>
                    <a:schemeClr val="tx1">
                      <a:lumMod val="85000"/>
                      <a:lumOff val="15000"/>
                    </a:schemeClr>
                  </a:solidFill>
                  <a:latin typeface="メイリオ" panose="020B0604030504040204" pitchFamily="50" charset="-128"/>
                  <a:ea typeface="メイリオ" panose="020B0604030504040204" pitchFamily="50" charset="-128"/>
                </a:rPr>
                <a:t>を行う期間</a:t>
              </a:r>
              <a:endParaRPr lang="en-US" altLang="ja-JP" sz="1000" kern="0" dirty="0">
                <a:solidFill>
                  <a:schemeClr val="tx1">
                    <a:lumMod val="85000"/>
                    <a:lumOff val="15000"/>
                  </a:schemeClr>
                </a:solidFill>
                <a:latin typeface="メイリオ" panose="020B0604030504040204" pitchFamily="50" charset="-128"/>
                <a:ea typeface="メイリオ" panose="020B0604030504040204" pitchFamily="50" charset="-128"/>
              </a:endParaRPr>
            </a:p>
          </p:txBody>
        </p:sp>
        <p:cxnSp>
          <p:nvCxnSpPr>
            <p:cNvPr id="1029" name="直線矢印コネクタ 1028">
              <a:extLst>
                <a:ext uri="{FF2B5EF4-FFF2-40B4-BE49-F238E27FC236}">
                  <a16:creationId xmlns:a16="http://schemas.microsoft.com/office/drawing/2014/main" id="{413054F5-0A38-7AE4-86C3-08D86F1DDAC5}"/>
                </a:ext>
              </a:extLst>
            </p:cNvPr>
            <p:cNvCxnSpPr>
              <a:cxnSpLocks/>
            </p:cNvCxnSpPr>
            <p:nvPr/>
          </p:nvCxnSpPr>
          <p:spPr>
            <a:xfrm>
              <a:off x="1660964" y="2900482"/>
              <a:ext cx="756000" cy="0"/>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1" name="直線矢印コネクタ 1030">
              <a:extLst>
                <a:ext uri="{FF2B5EF4-FFF2-40B4-BE49-F238E27FC236}">
                  <a16:creationId xmlns:a16="http://schemas.microsoft.com/office/drawing/2014/main" id="{6A7A66D1-5F6B-29EE-044E-1035EE22C63B}"/>
                </a:ext>
              </a:extLst>
            </p:cNvPr>
            <p:cNvCxnSpPr>
              <a:cxnSpLocks/>
            </p:cNvCxnSpPr>
            <p:nvPr/>
          </p:nvCxnSpPr>
          <p:spPr>
            <a:xfrm>
              <a:off x="1660964" y="3116006"/>
              <a:ext cx="2376000" cy="0"/>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2" name="テキスト ボックス 1031">
              <a:extLst>
                <a:ext uri="{FF2B5EF4-FFF2-40B4-BE49-F238E27FC236}">
                  <a16:creationId xmlns:a16="http://schemas.microsoft.com/office/drawing/2014/main" id="{AC904DF5-7B1C-F139-75B2-AAC5B7694B49}"/>
                </a:ext>
              </a:extLst>
            </p:cNvPr>
            <p:cNvSpPr txBox="1"/>
            <p:nvPr/>
          </p:nvSpPr>
          <p:spPr bwMode="auto">
            <a:xfrm>
              <a:off x="1421875" y="3220529"/>
              <a:ext cx="478177" cy="230832"/>
            </a:xfrm>
            <a:prstGeom prst="rect">
              <a:avLst/>
            </a:prstGeom>
            <a:noFill/>
            <a:ln w="9525">
              <a:noFill/>
              <a:miter lim="800000"/>
              <a:headEnd/>
              <a:tailEnd/>
            </a:ln>
          </p:spPr>
          <p:txBody>
            <a:bodyPr wrap="square" lIns="0" rIns="0" rtlCol="0">
              <a:spAutoFit/>
            </a:bodyPr>
            <a:lstStyle/>
            <a:p>
              <a:pPr algn="ctr" defTabSz="414775">
                <a:spcBef>
                  <a:spcPct val="20000"/>
                </a:spcBef>
                <a:buClr>
                  <a:srgbClr val="E60000"/>
                </a:buClr>
                <a:defRPr/>
              </a:pPr>
              <a:r>
                <a:rPr lang="en-US" altLang="ja-JP" sz="900" kern="0" dirty="0">
                  <a:solidFill>
                    <a:schemeClr val="tx1">
                      <a:lumMod val="85000"/>
                      <a:lumOff val="15000"/>
                    </a:schemeClr>
                  </a:solidFill>
                  <a:latin typeface="メイリオ" panose="020B0604030504040204" pitchFamily="50" charset="-128"/>
                  <a:ea typeface="メイリオ" panose="020B0604030504040204" pitchFamily="50" charset="-128"/>
                </a:rPr>
                <a:t>2018</a:t>
              </a:r>
              <a:r>
                <a:rPr lang="ja-JP" altLang="en-US" sz="900" kern="0" dirty="0">
                  <a:solidFill>
                    <a:schemeClr val="tx1">
                      <a:lumMod val="85000"/>
                      <a:lumOff val="15000"/>
                    </a:schemeClr>
                  </a:solidFill>
                  <a:latin typeface="メイリオ" panose="020B0604030504040204" pitchFamily="50" charset="-128"/>
                  <a:ea typeface="メイリオ" panose="020B0604030504040204" pitchFamily="50" charset="-128"/>
                </a:rPr>
                <a:t>年</a:t>
              </a:r>
              <a:endParaRPr lang="en-US" altLang="ja-JP" sz="900" kern="0" dirty="0">
                <a:solidFill>
                  <a:schemeClr val="tx1">
                    <a:lumMod val="85000"/>
                    <a:lumOff val="15000"/>
                  </a:schemeClr>
                </a:solidFill>
                <a:latin typeface="メイリオ" panose="020B0604030504040204" pitchFamily="50" charset="-128"/>
                <a:ea typeface="メイリオ" panose="020B0604030504040204" pitchFamily="50" charset="-128"/>
              </a:endParaRPr>
            </a:p>
          </p:txBody>
        </p:sp>
        <p:cxnSp>
          <p:nvCxnSpPr>
            <p:cNvPr id="1033" name="直線矢印コネクタ 1032">
              <a:extLst>
                <a:ext uri="{FF2B5EF4-FFF2-40B4-BE49-F238E27FC236}">
                  <a16:creationId xmlns:a16="http://schemas.microsoft.com/office/drawing/2014/main" id="{E9EEE65F-FBE9-F627-059D-5976AD4176E7}"/>
                </a:ext>
              </a:extLst>
            </p:cNvPr>
            <p:cNvCxnSpPr>
              <a:cxnSpLocks/>
            </p:cNvCxnSpPr>
            <p:nvPr/>
          </p:nvCxnSpPr>
          <p:spPr>
            <a:xfrm>
              <a:off x="2453437" y="2900482"/>
              <a:ext cx="1008000" cy="0"/>
            </a:xfrm>
            <a:prstGeom prst="straightConnector1">
              <a:avLst/>
            </a:prstGeom>
            <a:ln w="76200">
              <a:solidFill>
                <a:srgbClr val="9DC3E6"/>
              </a:solidFill>
              <a:tailEnd type="triangle"/>
            </a:ln>
          </p:spPr>
          <p:style>
            <a:lnRef idx="1">
              <a:schemeClr val="accent1"/>
            </a:lnRef>
            <a:fillRef idx="0">
              <a:schemeClr val="accent1"/>
            </a:fillRef>
            <a:effectRef idx="0">
              <a:schemeClr val="accent1"/>
            </a:effectRef>
            <a:fontRef idx="minor">
              <a:schemeClr val="tx1"/>
            </a:fontRef>
          </p:style>
        </p:cxnSp>
        <p:sp>
          <p:nvSpPr>
            <p:cNvPr id="1034" name="テキスト ボックス 1033">
              <a:extLst>
                <a:ext uri="{FF2B5EF4-FFF2-40B4-BE49-F238E27FC236}">
                  <a16:creationId xmlns:a16="http://schemas.microsoft.com/office/drawing/2014/main" id="{A15BA553-E119-93F6-A92B-5BE4233F4813}"/>
                </a:ext>
              </a:extLst>
            </p:cNvPr>
            <p:cNvSpPr txBox="1"/>
            <p:nvPr/>
          </p:nvSpPr>
          <p:spPr bwMode="auto">
            <a:xfrm>
              <a:off x="3003951" y="2449193"/>
              <a:ext cx="950533" cy="370486"/>
            </a:xfrm>
            <a:prstGeom prst="rect">
              <a:avLst/>
            </a:prstGeom>
            <a:noFill/>
            <a:ln w="9525">
              <a:noFill/>
              <a:miter lim="800000"/>
              <a:headEnd/>
              <a:tailEnd/>
            </a:ln>
          </p:spPr>
          <p:txBody>
            <a:bodyPr wrap="square" lIns="0" rIns="0" rtlCol="0">
              <a:spAutoFit/>
            </a:bodyPr>
            <a:lstStyle/>
            <a:p>
              <a:pPr algn="ctr" defTabSz="414775">
                <a:lnSpc>
                  <a:spcPts val="900"/>
                </a:lnSpc>
                <a:spcBef>
                  <a:spcPct val="20000"/>
                </a:spcBef>
                <a:buClr>
                  <a:srgbClr val="E60000"/>
                </a:buClr>
                <a:defRPr/>
              </a:pPr>
              <a:r>
                <a:rPr lang="ja-JP" altLang="en-US" sz="1100" b="1" kern="0" dirty="0">
                  <a:solidFill>
                    <a:srgbClr val="FF0000"/>
                  </a:solidFill>
                  <a:latin typeface="メイリオ" panose="020B0604030504040204" pitchFamily="50" charset="-128"/>
                  <a:ea typeface="メイリオ" panose="020B0604030504040204" pitchFamily="50" charset="-128"/>
                </a:rPr>
                <a:t>計画提出期限</a:t>
              </a:r>
              <a:endParaRPr lang="en-US" altLang="ja-JP" sz="1100" b="1" kern="0" dirty="0">
                <a:solidFill>
                  <a:srgbClr val="FF0000"/>
                </a:solidFill>
                <a:latin typeface="メイリオ" panose="020B0604030504040204" pitchFamily="50" charset="-128"/>
                <a:ea typeface="メイリオ" panose="020B0604030504040204" pitchFamily="50" charset="-128"/>
              </a:endParaRPr>
            </a:p>
            <a:p>
              <a:pPr algn="ctr" defTabSz="414775">
                <a:lnSpc>
                  <a:spcPts val="900"/>
                </a:lnSpc>
                <a:spcBef>
                  <a:spcPct val="20000"/>
                </a:spcBef>
                <a:buClr>
                  <a:srgbClr val="E60000"/>
                </a:buClr>
                <a:defRPr/>
              </a:pPr>
              <a:r>
                <a:rPr lang="en-US" altLang="ja-JP" sz="1100" b="1" kern="0" dirty="0">
                  <a:solidFill>
                    <a:srgbClr val="FF0000"/>
                  </a:solidFill>
                  <a:latin typeface="メイリオ" panose="020B0604030504040204" pitchFamily="50" charset="-128"/>
                  <a:ea typeface="メイリオ" panose="020B0604030504040204" pitchFamily="50" charset="-128"/>
                </a:rPr>
                <a:t>2027</a:t>
              </a:r>
              <a:r>
                <a:rPr lang="ja-JP" altLang="en-US" sz="1100" b="1" kern="0" dirty="0">
                  <a:solidFill>
                    <a:srgbClr val="FF0000"/>
                  </a:solidFill>
                  <a:latin typeface="メイリオ" panose="020B0604030504040204" pitchFamily="50" charset="-128"/>
                  <a:ea typeface="メイリオ" panose="020B0604030504040204" pitchFamily="50" charset="-128"/>
                </a:rPr>
                <a:t>年９月末</a:t>
              </a:r>
              <a:endParaRPr lang="en-US" altLang="ja-JP" sz="1100" b="1" kern="0" dirty="0">
                <a:solidFill>
                  <a:srgbClr val="FF0000"/>
                </a:solidFill>
                <a:latin typeface="メイリオ" panose="020B0604030504040204" pitchFamily="50" charset="-128"/>
                <a:ea typeface="メイリオ" panose="020B0604030504040204" pitchFamily="50" charset="-128"/>
              </a:endParaRPr>
            </a:p>
          </p:txBody>
        </p:sp>
        <p:cxnSp>
          <p:nvCxnSpPr>
            <p:cNvPr id="1035" name="直線コネクタ 1034">
              <a:extLst>
                <a:ext uri="{FF2B5EF4-FFF2-40B4-BE49-F238E27FC236}">
                  <a16:creationId xmlns:a16="http://schemas.microsoft.com/office/drawing/2014/main" id="{86CC6A38-C704-E402-7954-F93722B6D6F2}"/>
                </a:ext>
              </a:extLst>
            </p:cNvPr>
            <p:cNvCxnSpPr>
              <a:cxnSpLocks/>
            </p:cNvCxnSpPr>
            <p:nvPr/>
          </p:nvCxnSpPr>
          <p:spPr>
            <a:xfrm>
              <a:off x="1660962" y="2765464"/>
              <a:ext cx="0" cy="4320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1036" name="吹き出し: 角を丸めた四角形 1035">
              <a:extLst>
                <a:ext uri="{FF2B5EF4-FFF2-40B4-BE49-F238E27FC236}">
                  <a16:creationId xmlns:a16="http://schemas.microsoft.com/office/drawing/2014/main" id="{327F647E-B540-963A-BEC2-26E71CAF7639}"/>
                </a:ext>
              </a:extLst>
            </p:cNvPr>
            <p:cNvSpPr/>
            <p:nvPr/>
          </p:nvSpPr>
          <p:spPr>
            <a:xfrm>
              <a:off x="4166755" y="2538713"/>
              <a:ext cx="326585" cy="620283"/>
            </a:xfrm>
            <a:prstGeom prst="wedgeRoundRectCallout">
              <a:avLst>
                <a:gd name="adj1" fmla="val -80824"/>
                <a:gd name="adj2" fmla="val 19389"/>
                <a:gd name="adj3" fmla="val 16667"/>
              </a:avLst>
            </a:prstGeom>
            <a:solidFill>
              <a:schemeClr val="accent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2659" rIns="0" bIns="0" rtlCol="0" anchor="ctr"/>
            <a:lstStyle/>
            <a:p>
              <a:pPr algn="ctr"/>
              <a:r>
                <a:rPr kumimoji="1" lang="ja-JP" altLang="en-US" sz="907" b="1" dirty="0">
                  <a:solidFill>
                    <a:schemeClr val="bg1"/>
                  </a:solidFill>
                  <a:latin typeface="メイリオ" panose="020B0604030504040204" pitchFamily="50" charset="-128"/>
                  <a:ea typeface="メイリオ" panose="020B0604030504040204" pitchFamily="50" charset="-128"/>
                </a:rPr>
                <a:t>特例</a:t>
              </a:r>
              <a:endParaRPr kumimoji="1" lang="en-US" altLang="ja-JP" sz="907"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907" b="1" dirty="0">
                  <a:solidFill>
                    <a:schemeClr val="bg1"/>
                  </a:solidFill>
                  <a:latin typeface="メイリオ" panose="020B0604030504040204" pitchFamily="50" charset="-128"/>
                  <a:ea typeface="メイリオ" panose="020B0604030504040204" pitchFamily="50" charset="-128"/>
                </a:rPr>
                <a:t>終了</a:t>
              </a:r>
            </a:p>
          </p:txBody>
        </p:sp>
        <p:cxnSp>
          <p:nvCxnSpPr>
            <p:cNvPr id="1042" name="直線コネクタ 1041">
              <a:extLst>
                <a:ext uri="{FF2B5EF4-FFF2-40B4-BE49-F238E27FC236}">
                  <a16:creationId xmlns:a16="http://schemas.microsoft.com/office/drawing/2014/main" id="{8EFC996E-A1E1-AD28-925B-C25171727C1D}"/>
                </a:ext>
              </a:extLst>
            </p:cNvPr>
            <p:cNvCxnSpPr>
              <a:cxnSpLocks/>
            </p:cNvCxnSpPr>
            <p:nvPr/>
          </p:nvCxnSpPr>
          <p:spPr>
            <a:xfrm>
              <a:off x="2419282" y="2765464"/>
              <a:ext cx="0" cy="43200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43" name="図 1042">
              <a:extLst>
                <a:ext uri="{FF2B5EF4-FFF2-40B4-BE49-F238E27FC236}">
                  <a16:creationId xmlns:a16="http://schemas.microsoft.com/office/drawing/2014/main" id="{250B0BFD-F24F-24D7-54FB-ABCCEEB2BE2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988" b="98805" l="5505" r="93578">
                          <a14:foregroundMark x1="9174" y1="9163" x2="9174" y2="9163"/>
                          <a14:foregroundMark x1="5505" y1="7171" x2="17125" y2="13546"/>
                          <a14:foregroundMark x1="13456" y1="4781" x2="5505" y2="7968"/>
                          <a14:foregroundMark x1="18043" y1="3586" x2="21407" y2="8566"/>
                          <a14:foregroundMark x1="85321" y1="17530" x2="90214" y2="36056"/>
                          <a14:foregroundMark x1="93578" y1="38247" x2="91743" y2="43825"/>
                          <a14:foregroundMark x1="67890" y1="58566" x2="57798" y2="63347"/>
                          <a14:foregroundMark x1="53517" y1="60359" x2="55963" y2="72112"/>
                          <a14:foregroundMark x1="66361" y1="60359" x2="63914" y2="77490"/>
                          <a14:foregroundMark x1="36086" y1="89641" x2="37003" y2="98805"/>
                          <a14:foregroundMark x1="34251" y1="90040" x2="32722" y2="97610"/>
                          <a14:foregroundMark x1="16208" y1="7570" x2="7951" y2="2988"/>
                          <a14:foregroundMark x1="45566" y1="89841" x2="31804" y2="96813"/>
                        </a14:backgroundRemoval>
                      </a14:imgEffect>
                    </a14:imgLayer>
                  </a14:imgProps>
                </a:ext>
              </a:extLst>
            </a:blip>
            <a:stretch>
              <a:fillRect/>
            </a:stretch>
          </p:blipFill>
          <p:spPr>
            <a:xfrm>
              <a:off x="6254811" y="2416805"/>
              <a:ext cx="510566" cy="783805"/>
            </a:xfrm>
            <a:prstGeom prst="rect">
              <a:avLst/>
            </a:prstGeom>
          </p:spPr>
        </p:pic>
        <p:cxnSp>
          <p:nvCxnSpPr>
            <p:cNvPr id="1046" name="直線コネクタ 1045">
              <a:extLst>
                <a:ext uri="{FF2B5EF4-FFF2-40B4-BE49-F238E27FC236}">
                  <a16:creationId xmlns:a16="http://schemas.microsoft.com/office/drawing/2014/main" id="{E81A4D05-38FD-4BD7-4400-215E88042B9D}"/>
                </a:ext>
              </a:extLst>
            </p:cNvPr>
            <p:cNvCxnSpPr>
              <a:cxnSpLocks/>
            </p:cNvCxnSpPr>
            <p:nvPr/>
          </p:nvCxnSpPr>
          <p:spPr>
            <a:xfrm>
              <a:off x="4045683" y="2765464"/>
              <a:ext cx="0" cy="432000"/>
            </a:xfrm>
            <a:prstGeom prst="line">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47" name="テキスト ボックス 1046">
              <a:extLst>
                <a:ext uri="{FF2B5EF4-FFF2-40B4-BE49-F238E27FC236}">
                  <a16:creationId xmlns:a16="http://schemas.microsoft.com/office/drawing/2014/main" id="{D8BC753D-2D46-91E5-CB45-5CBD34903731}"/>
                </a:ext>
              </a:extLst>
            </p:cNvPr>
            <p:cNvSpPr txBox="1"/>
            <p:nvPr/>
          </p:nvSpPr>
          <p:spPr bwMode="auto">
            <a:xfrm>
              <a:off x="3601393" y="3241739"/>
              <a:ext cx="978061" cy="194284"/>
            </a:xfrm>
            <a:prstGeom prst="rect">
              <a:avLst/>
            </a:prstGeom>
            <a:noFill/>
            <a:ln w="9525">
              <a:noFill/>
              <a:miter lim="800000"/>
              <a:headEnd/>
              <a:tailEnd/>
            </a:ln>
          </p:spPr>
          <p:txBody>
            <a:bodyPr wrap="square" lIns="0" rIns="0" rtlCol="0">
              <a:spAutoFit/>
            </a:bodyPr>
            <a:lstStyle/>
            <a:p>
              <a:pPr algn="ctr" defTabSz="414775">
                <a:lnSpc>
                  <a:spcPts val="726"/>
                </a:lnSpc>
                <a:spcBef>
                  <a:spcPct val="20000"/>
                </a:spcBef>
                <a:buClr>
                  <a:srgbClr val="E60000"/>
                </a:buClr>
                <a:defRPr/>
              </a:pPr>
              <a:r>
                <a:rPr lang="en-US" altLang="ja-JP" sz="900" b="1" kern="0" dirty="0">
                  <a:solidFill>
                    <a:schemeClr val="accent2">
                      <a:lumMod val="75000"/>
                    </a:schemeClr>
                  </a:solidFill>
                  <a:latin typeface="メイリオ" panose="020B0604030504040204" pitchFamily="50" charset="-128"/>
                  <a:ea typeface="メイリオ" panose="020B0604030504040204" pitchFamily="50" charset="-128"/>
                </a:rPr>
                <a:t>2027</a:t>
              </a:r>
              <a:r>
                <a:rPr lang="ja-JP" altLang="en-US" sz="900" b="1" kern="0" dirty="0">
                  <a:solidFill>
                    <a:schemeClr val="accent2">
                      <a:lumMod val="75000"/>
                    </a:schemeClr>
                  </a:solidFill>
                  <a:latin typeface="メイリオ" panose="020B0604030504040204" pitchFamily="50" charset="-128"/>
                  <a:ea typeface="メイリオ" panose="020B0604030504040204" pitchFamily="50" charset="-128"/>
                </a:rPr>
                <a:t>年</a:t>
              </a:r>
              <a:r>
                <a:rPr lang="en-US" altLang="ja-JP" sz="900" b="1" kern="0" dirty="0">
                  <a:solidFill>
                    <a:schemeClr val="accent2">
                      <a:lumMod val="75000"/>
                    </a:schemeClr>
                  </a:solidFill>
                  <a:latin typeface="メイリオ" panose="020B0604030504040204" pitchFamily="50" charset="-128"/>
                  <a:ea typeface="メイリオ" panose="020B0604030504040204" pitchFamily="50" charset="-128"/>
                </a:rPr>
                <a:t>12</a:t>
              </a:r>
              <a:r>
                <a:rPr lang="ja-JP" altLang="en-US" sz="900" b="1" kern="0" dirty="0">
                  <a:solidFill>
                    <a:schemeClr val="accent2">
                      <a:lumMod val="75000"/>
                    </a:schemeClr>
                  </a:solidFill>
                  <a:latin typeface="メイリオ" panose="020B0604030504040204" pitchFamily="50" charset="-128"/>
                  <a:ea typeface="メイリオ" panose="020B0604030504040204" pitchFamily="50" charset="-128"/>
                </a:rPr>
                <a:t>月末</a:t>
              </a:r>
              <a:endParaRPr lang="en-US" altLang="ja-JP" sz="900" b="1" kern="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048" name="テキスト ボックス 1047">
              <a:extLst>
                <a:ext uri="{FF2B5EF4-FFF2-40B4-BE49-F238E27FC236}">
                  <a16:creationId xmlns:a16="http://schemas.microsoft.com/office/drawing/2014/main" id="{ADA84298-67F1-22F1-59E3-1BBEE05EF32A}"/>
                </a:ext>
              </a:extLst>
            </p:cNvPr>
            <p:cNvSpPr txBox="1"/>
            <p:nvPr/>
          </p:nvSpPr>
          <p:spPr bwMode="auto">
            <a:xfrm>
              <a:off x="1976219" y="2483481"/>
              <a:ext cx="886126" cy="342401"/>
            </a:xfrm>
            <a:prstGeom prst="rect">
              <a:avLst/>
            </a:prstGeom>
            <a:noFill/>
            <a:ln w="9525">
              <a:noFill/>
              <a:miter lim="800000"/>
              <a:headEnd/>
              <a:tailEnd/>
            </a:ln>
          </p:spPr>
          <p:txBody>
            <a:bodyPr wrap="square" lIns="0" rIns="0" rtlCol="0">
              <a:spAutoFit/>
            </a:bodyPr>
            <a:lstStyle/>
            <a:p>
              <a:pPr algn="ctr" defTabSz="414775">
                <a:spcBef>
                  <a:spcPct val="20000"/>
                </a:spcBef>
                <a:buClr>
                  <a:srgbClr val="E60000"/>
                </a:buClr>
                <a:defRPr/>
              </a:pPr>
              <a:r>
                <a:rPr lang="en-US" altLang="ja-JP" sz="900" kern="0" dirty="0">
                  <a:solidFill>
                    <a:schemeClr val="tx1">
                      <a:lumMod val="85000"/>
                      <a:lumOff val="15000"/>
                    </a:schemeClr>
                  </a:solidFill>
                  <a:latin typeface="メイリオ" panose="020B0604030504040204" pitchFamily="50" charset="-128"/>
                  <a:ea typeface="メイリオ" panose="020B0604030504040204" pitchFamily="50" charset="-128"/>
                </a:rPr>
                <a:t>2026</a:t>
              </a:r>
              <a:r>
                <a:rPr lang="ja-JP" altLang="en-US" sz="900" kern="0" dirty="0">
                  <a:solidFill>
                    <a:schemeClr val="tx1">
                      <a:lumMod val="85000"/>
                      <a:lumOff val="15000"/>
                    </a:schemeClr>
                  </a:solidFill>
                  <a:latin typeface="メイリオ" panose="020B0604030504040204" pitchFamily="50" charset="-128"/>
                  <a:ea typeface="メイリオ" panose="020B0604030504040204" pitchFamily="50" charset="-128"/>
                </a:rPr>
                <a:t>年</a:t>
              </a:r>
              <a:endParaRPr lang="en-US" altLang="ja-JP" sz="900" kern="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defTabSz="414775">
                <a:lnSpc>
                  <a:spcPts val="800"/>
                </a:lnSpc>
                <a:buClr>
                  <a:srgbClr val="E60000"/>
                </a:buClr>
                <a:defRPr/>
              </a:pPr>
              <a:r>
                <a:rPr lang="ja-JP" altLang="en-US" sz="900" kern="0" dirty="0">
                  <a:solidFill>
                    <a:schemeClr val="tx1">
                      <a:lumMod val="85000"/>
                      <a:lumOff val="15000"/>
                    </a:schemeClr>
                  </a:solidFill>
                  <a:latin typeface="メイリオ" panose="020B0604030504040204" pitchFamily="50" charset="-128"/>
                  <a:ea typeface="メイリオ" panose="020B0604030504040204" pitchFamily="50" charset="-128"/>
                </a:rPr>
                <a:t>３月末</a:t>
              </a:r>
              <a:endParaRPr lang="en-US" altLang="ja-JP" sz="900" kern="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049" name="テキスト ボックス 1048">
              <a:extLst>
                <a:ext uri="{FF2B5EF4-FFF2-40B4-BE49-F238E27FC236}">
                  <a16:creationId xmlns:a16="http://schemas.microsoft.com/office/drawing/2014/main" id="{5FF12298-398E-9A8C-927D-08C8BBFBE62C}"/>
                </a:ext>
              </a:extLst>
            </p:cNvPr>
            <p:cNvSpPr txBox="1"/>
            <p:nvPr/>
          </p:nvSpPr>
          <p:spPr bwMode="auto">
            <a:xfrm>
              <a:off x="2398856" y="2784585"/>
              <a:ext cx="963519" cy="207749"/>
            </a:xfrm>
            <a:prstGeom prst="rect">
              <a:avLst/>
            </a:prstGeom>
            <a:noFill/>
            <a:ln w="9525">
              <a:noFill/>
              <a:miter lim="800000"/>
              <a:headEnd/>
              <a:tailEnd/>
            </a:ln>
          </p:spPr>
          <p:txBody>
            <a:bodyPr wrap="square" lIns="0" rIns="0" rtlCol="0">
              <a:spAutoFit/>
            </a:bodyPr>
            <a:lstStyle/>
            <a:p>
              <a:pPr algn="ctr" defTabSz="414775">
                <a:lnSpc>
                  <a:spcPts val="900"/>
                </a:lnSpc>
                <a:spcBef>
                  <a:spcPct val="20000"/>
                </a:spcBef>
                <a:buClr>
                  <a:srgbClr val="E60000"/>
                </a:buClr>
                <a:defRPr/>
              </a:pPr>
              <a:r>
                <a:rPr lang="ja-JP" altLang="en-US" sz="1050" b="1" kern="0" dirty="0">
                  <a:solidFill>
                    <a:srgbClr val="002060"/>
                  </a:solidFill>
                  <a:latin typeface="Meiryo UI" panose="020B0604030504040204" pitchFamily="50" charset="-128"/>
                  <a:ea typeface="Meiryo UI" panose="020B0604030504040204" pitchFamily="50" charset="-128"/>
                </a:rPr>
                <a:t>延 長</a:t>
              </a:r>
              <a:endParaRPr lang="en-US" altLang="ja-JP" sz="1050" b="1" kern="0" dirty="0">
                <a:solidFill>
                  <a:srgbClr val="002060"/>
                </a:solidFill>
                <a:latin typeface="Meiryo UI" panose="020B0604030504040204" pitchFamily="50" charset="-128"/>
                <a:ea typeface="Meiryo UI" panose="020B0604030504040204" pitchFamily="50" charset="-128"/>
              </a:endParaRPr>
            </a:p>
          </p:txBody>
        </p:sp>
        <p:cxnSp>
          <p:nvCxnSpPr>
            <p:cNvPr id="1024" name="直線コネクタ 1023">
              <a:extLst>
                <a:ext uri="{FF2B5EF4-FFF2-40B4-BE49-F238E27FC236}">
                  <a16:creationId xmlns:a16="http://schemas.microsoft.com/office/drawing/2014/main" id="{91F6FDA0-5BBC-B7A9-2C97-5AABE6F3622C}"/>
                </a:ext>
              </a:extLst>
            </p:cNvPr>
            <p:cNvCxnSpPr>
              <a:cxnSpLocks/>
            </p:cNvCxnSpPr>
            <p:nvPr/>
          </p:nvCxnSpPr>
          <p:spPr>
            <a:xfrm>
              <a:off x="3479708" y="2765464"/>
              <a:ext cx="0" cy="4320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50" name="Picture 4" descr="株券のイラスト">
              <a:extLst>
                <a:ext uri="{FF2B5EF4-FFF2-40B4-BE49-F238E27FC236}">
                  <a16:creationId xmlns:a16="http://schemas.microsoft.com/office/drawing/2014/main" id="{61E43491-4F43-07F9-DC25-E34E04B7ED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35162">
              <a:off x="5830479" y="3520373"/>
              <a:ext cx="611188" cy="331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05EE590-8D60-0520-0078-1B1638E157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7574" y="1658167"/>
              <a:ext cx="904463" cy="803799"/>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正方形/長方形 51">
            <a:extLst>
              <a:ext uri="{FF2B5EF4-FFF2-40B4-BE49-F238E27FC236}">
                <a16:creationId xmlns:a16="http://schemas.microsoft.com/office/drawing/2014/main" id="{EFD7F1E7-1CF9-AA7E-229F-827E4C20BE69}"/>
              </a:ext>
            </a:extLst>
          </p:cNvPr>
          <p:cNvSpPr/>
          <p:nvPr/>
        </p:nvSpPr>
        <p:spPr>
          <a:xfrm>
            <a:off x="193084" y="8626730"/>
            <a:ext cx="5051311" cy="120365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bIns="65317" rtlCol="0" anchor="b" anchorCtr="0"/>
          <a:lstStyle/>
          <a:p>
            <a:pPr algn="just">
              <a:lnSpc>
                <a:spcPts val="1089"/>
              </a:lnSpc>
            </a:pPr>
            <a:endParaRPr kumimoji="1" lang="ja-JP" altLang="en-US" sz="816"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59E9C778-471B-3DE6-874C-E47567C98E24}"/>
              </a:ext>
            </a:extLst>
          </p:cNvPr>
          <p:cNvSpPr txBox="1"/>
          <p:nvPr/>
        </p:nvSpPr>
        <p:spPr>
          <a:xfrm>
            <a:off x="186371" y="8558869"/>
            <a:ext cx="1497798" cy="184666"/>
          </a:xfrm>
          <a:prstGeom prst="roundRect">
            <a:avLst>
              <a:gd name="adj" fmla="val 6877"/>
            </a:avLst>
          </a:prstGeom>
          <a:solidFill>
            <a:srgbClr val="C00000"/>
          </a:solidFill>
        </p:spPr>
        <p:txBody>
          <a:bodyPr wrap="none" lIns="0" tIns="36000" rIns="0" bIns="0" rtlCol="0" anchor="ctr">
            <a:noAutofit/>
          </a:bodyPr>
          <a:lstStyle/>
          <a:p>
            <a:pPr algn="ctr"/>
            <a:r>
              <a:rPr kumimoji="1" lang="en-US" altLang="ja-JP" sz="1050" b="1" dirty="0">
                <a:solidFill>
                  <a:schemeClr val="bg1"/>
                </a:solidFill>
                <a:latin typeface="メイリオ" panose="020B0604030504040204" pitchFamily="50" charset="-128"/>
                <a:ea typeface="メイリオ" panose="020B0604030504040204" pitchFamily="50" charset="-128"/>
              </a:rPr>
              <a:t>【</a:t>
            </a:r>
            <a:r>
              <a:rPr kumimoji="1" lang="ja-JP" altLang="en-US" sz="1050" b="1" dirty="0">
                <a:solidFill>
                  <a:schemeClr val="bg1"/>
                </a:solidFill>
                <a:latin typeface="メイリオ" panose="020B0604030504040204" pitchFamily="50" charset="-128"/>
                <a:ea typeface="メイリオ" panose="020B0604030504040204" pitchFamily="50" charset="-128"/>
              </a:rPr>
              <a:t>今後のスケジュール</a:t>
            </a:r>
            <a:r>
              <a:rPr kumimoji="1" lang="en-US" altLang="ja-JP" sz="1050" b="1" dirty="0">
                <a:solidFill>
                  <a:schemeClr val="bg1"/>
                </a:solidFill>
                <a:latin typeface="メイリオ" panose="020B0604030504040204" pitchFamily="50" charset="-128"/>
                <a:ea typeface="メイリオ" panose="020B0604030504040204" pitchFamily="50" charset="-128"/>
              </a:rPr>
              <a:t>】</a:t>
            </a:r>
            <a:endParaRPr kumimoji="1" lang="ja-JP" altLang="en-US" sz="1050" b="1" dirty="0">
              <a:solidFill>
                <a:schemeClr val="bg1"/>
              </a:solidFill>
              <a:latin typeface="メイリオ" panose="020B0604030504040204" pitchFamily="50" charset="-128"/>
              <a:ea typeface="メイリオ" panose="020B0604030504040204" pitchFamily="50" charset="-128"/>
            </a:endParaRPr>
          </a:p>
        </p:txBody>
      </p:sp>
      <p:graphicFrame>
        <p:nvGraphicFramePr>
          <p:cNvPr id="94" name="表 93">
            <a:extLst>
              <a:ext uri="{FF2B5EF4-FFF2-40B4-BE49-F238E27FC236}">
                <a16:creationId xmlns:a16="http://schemas.microsoft.com/office/drawing/2014/main" id="{1F552B9F-B035-3D3E-BEE7-C1021C7BF8EF}"/>
              </a:ext>
            </a:extLst>
          </p:cNvPr>
          <p:cNvGraphicFramePr>
            <a:graphicFrameLocks noGrp="1"/>
          </p:cNvGraphicFramePr>
          <p:nvPr>
            <p:extLst>
              <p:ext uri="{D42A27DB-BD31-4B8C-83A1-F6EECF244321}">
                <p14:modId xmlns:p14="http://schemas.microsoft.com/office/powerpoint/2010/main" val="1357385711"/>
              </p:ext>
            </p:extLst>
          </p:nvPr>
        </p:nvGraphicFramePr>
        <p:xfrm>
          <a:off x="115891" y="9058706"/>
          <a:ext cx="5528733" cy="415092"/>
        </p:xfrm>
        <a:graphic>
          <a:graphicData uri="http://schemas.openxmlformats.org/drawingml/2006/table">
            <a:tbl>
              <a:tblPr>
                <a:tableStyleId>{5C22544A-7EE6-4342-B048-85BDC9FD1C3A}</a:tableStyleId>
              </a:tblPr>
              <a:tblGrid>
                <a:gridCol w="789819">
                  <a:extLst>
                    <a:ext uri="{9D8B030D-6E8A-4147-A177-3AD203B41FA5}">
                      <a16:colId xmlns:a16="http://schemas.microsoft.com/office/drawing/2014/main" val="2945824579"/>
                    </a:ext>
                  </a:extLst>
                </a:gridCol>
                <a:gridCol w="789819">
                  <a:extLst>
                    <a:ext uri="{9D8B030D-6E8A-4147-A177-3AD203B41FA5}">
                      <a16:colId xmlns:a16="http://schemas.microsoft.com/office/drawing/2014/main" val="1871082761"/>
                    </a:ext>
                  </a:extLst>
                </a:gridCol>
                <a:gridCol w="789819">
                  <a:extLst>
                    <a:ext uri="{9D8B030D-6E8A-4147-A177-3AD203B41FA5}">
                      <a16:colId xmlns:a16="http://schemas.microsoft.com/office/drawing/2014/main" val="3976175481"/>
                    </a:ext>
                  </a:extLst>
                </a:gridCol>
                <a:gridCol w="789819">
                  <a:extLst>
                    <a:ext uri="{9D8B030D-6E8A-4147-A177-3AD203B41FA5}">
                      <a16:colId xmlns:a16="http://schemas.microsoft.com/office/drawing/2014/main" val="3682816046"/>
                    </a:ext>
                  </a:extLst>
                </a:gridCol>
                <a:gridCol w="789819">
                  <a:extLst>
                    <a:ext uri="{9D8B030D-6E8A-4147-A177-3AD203B41FA5}">
                      <a16:colId xmlns:a16="http://schemas.microsoft.com/office/drawing/2014/main" val="2131845204"/>
                    </a:ext>
                  </a:extLst>
                </a:gridCol>
                <a:gridCol w="789819">
                  <a:extLst>
                    <a:ext uri="{9D8B030D-6E8A-4147-A177-3AD203B41FA5}">
                      <a16:colId xmlns:a16="http://schemas.microsoft.com/office/drawing/2014/main" val="2578811498"/>
                    </a:ext>
                  </a:extLst>
                </a:gridCol>
                <a:gridCol w="789819">
                  <a:extLst>
                    <a:ext uri="{9D8B030D-6E8A-4147-A177-3AD203B41FA5}">
                      <a16:colId xmlns:a16="http://schemas.microsoft.com/office/drawing/2014/main" val="3430929843"/>
                    </a:ext>
                  </a:extLst>
                </a:gridCol>
              </a:tblGrid>
              <a:tr h="415092">
                <a:tc>
                  <a:txBody>
                    <a:bodyPr/>
                    <a:lstStyle/>
                    <a:p>
                      <a:endParaRPr kumimoji="1" lang="ja-JP" altLang="en-US" dirty="0"/>
                    </a:p>
                  </a:txBody>
                  <a:tcPr>
                    <a:lnL w="9525" cap="flat" cmpd="sng" algn="ctr">
                      <a:noFill/>
                      <a:prstDash val="solid"/>
                      <a:round/>
                      <a:headEnd type="none" w="med" len="med"/>
                      <a:tailEnd type="none" w="med" len="med"/>
                    </a:lnL>
                    <a:lnR w="6350" cap="flat" cmpd="sng" algn="ctr">
                      <a:solidFill>
                        <a:schemeClr val="tx1">
                          <a:lumMod val="85000"/>
                          <a:lumOff val="15000"/>
                        </a:schemeClr>
                      </a:solidFill>
                      <a:prstDash val="dash"/>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kumimoji="1" lang="ja-JP" altLang="en-US" dirty="0"/>
                    </a:p>
                  </a:txBody>
                  <a:tcPr>
                    <a:lnL w="6350" cap="flat" cmpd="sng" algn="ctr">
                      <a:solidFill>
                        <a:schemeClr val="tx1">
                          <a:lumMod val="85000"/>
                          <a:lumOff val="15000"/>
                        </a:schemeClr>
                      </a:solidFill>
                      <a:prstDash val="dash"/>
                      <a:round/>
                      <a:headEnd type="none" w="med" len="med"/>
                      <a:tailEnd type="none" w="med" len="med"/>
                    </a:lnL>
                    <a:lnR w="6350" cap="flat" cmpd="sng" algn="ctr">
                      <a:solidFill>
                        <a:schemeClr val="tx1">
                          <a:lumMod val="85000"/>
                          <a:lumOff val="15000"/>
                        </a:schemeClr>
                      </a:solidFill>
                      <a:prstDash val="dash"/>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kumimoji="1" lang="ja-JP" altLang="en-US" dirty="0"/>
                    </a:p>
                  </a:txBody>
                  <a:tcPr>
                    <a:lnL w="6350" cap="flat" cmpd="sng" algn="ctr">
                      <a:solidFill>
                        <a:schemeClr val="tx1">
                          <a:lumMod val="85000"/>
                          <a:lumOff val="15000"/>
                        </a:schemeClr>
                      </a:solidFill>
                      <a:prstDash val="dash"/>
                      <a:round/>
                      <a:headEnd type="none" w="med" len="med"/>
                      <a:tailEnd type="none" w="med" len="med"/>
                    </a:lnL>
                    <a:lnR w="6350" cap="flat" cmpd="sng" algn="ctr">
                      <a:solidFill>
                        <a:schemeClr val="tx1">
                          <a:lumMod val="85000"/>
                          <a:lumOff val="15000"/>
                        </a:schemeClr>
                      </a:solidFill>
                      <a:prstDash val="dash"/>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kumimoji="1" lang="ja-JP" altLang="en-US" dirty="0"/>
                    </a:p>
                  </a:txBody>
                  <a:tcPr>
                    <a:lnL w="6350" cap="flat" cmpd="sng" algn="ctr">
                      <a:solidFill>
                        <a:schemeClr val="tx1">
                          <a:lumMod val="85000"/>
                          <a:lumOff val="15000"/>
                        </a:schemeClr>
                      </a:solidFill>
                      <a:prstDash val="dash"/>
                      <a:round/>
                      <a:headEnd type="none" w="med" len="med"/>
                      <a:tailEnd type="none" w="med" len="med"/>
                    </a:lnL>
                    <a:lnR w="6350" cap="flat" cmpd="sng" algn="ctr">
                      <a:solidFill>
                        <a:schemeClr val="tx1">
                          <a:lumMod val="85000"/>
                          <a:lumOff val="15000"/>
                        </a:schemeClr>
                      </a:solidFill>
                      <a:prstDash val="dash"/>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kumimoji="1" lang="ja-JP" altLang="en-US" dirty="0"/>
                    </a:p>
                  </a:txBody>
                  <a:tcPr>
                    <a:lnL w="6350" cap="flat" cmpd="sng" algn="ctr">
                      <a:solidFill>
                        <a:schemeClr val="tx1">
                          <a:lumMod val="85000"/>
                          <a:lumOff val="15000"/>
                        </a:schemeClr>
                      </a:solidFill>
                      <a:prstDash val="dash"/>
                      <a:round/>
                      <a:headEnd type="none" w="med" len="med"/>
                      <a:tailEnd type="none" w="med" len="med"/>
                    </a:lnL>
                    <a:lnR w="6350" cap="flat" cmpd="sng" algn="ctr">
                      <a:solidFill>
                        <a:schemeClr val="tx1">
                          <a:lumMod val="85000"/>
                          <a:lumOff val="15000"/>
                        </a:schemeClr>
                      </a:solidFill>
                      <a:prstDash val="dash"/>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kumimoji="1" lang="ja-JP" altLang="en-US" dirty="0"/>
                    </a:p>
                  </a:txBody>
                  <a:tcPr>
                    <a:lnL w="6350" cap="flat" cmpd="sng" algn="ctr">
                      <a:solidFill>
                        <a:schemeClr val="tx1">
                          <a:lumMod val="85000"/>
                          <a:lumOff val="15000"/>
                        </a:schemeClr>
                      </a:solidFill>
                      <a:prstDash val="dash"/>
                      <a:round/>
                      <a:headEnd type="none" w="med" len="med"/>
                      <a:tailEnd type="none" w="med" len="med"/>
                    </a:lnL>
                    <a:lnR w="6350" cap="flat" cmpd="sng" algn="ctr">
                      <a:solidFill>
                        <a:schemeClr val="tx1">
                          <a:lumMod val="85000"/>
                          <a:lumOff val="15000"/>
                        </a:schemeClr>
                      </a:solidFill>
                      <a:prstDash val="dash"/>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kumimoji="1" lang="ja-JP" altLang="en-US" dirty="0"/>
                    </a:p>
                  </a:txBody>
                  <a:tcPr>
                    <a:lnL w="6350" cap="flat" cmpd="sng" algn="ctr">
                      <a:solidFill>
                        <a:schemeClr val="tx1">
                          <a:lumMod val="85000"/>
                          <a:lumOff val="15000"/>
                        </a:schemeClr>
                      </a:solidFill>
                      <a:prstDash val="dash"/>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4253052621"/>
                  </a:ext>
                </a:extLst>
              </a:tr>
            </a:tbl>
          </a:graphicData>
        </a:graphic>
      </p:graphicFrame>
      <p:cxnSp>
        <p:nvCxnSpPr>
          <p:cNvPr id="95" name="直線矢印コネクタ 94">
            <a:extLst>
              <a:ext uri="{FF2B5EF4-FFF2-40B4-BE49-F238E27FC236}">
                <a16:creationId xmlns:a16="http://schemas.microsoft.com/office/drawing/2014/main" id="{B20E17F6-E0FD-684E-25EB-45AFBF7B2B17}"/>
              </a:ext>
            </a:extLst>
          </p:cNvPr>
          <p:cNvCxnSpPr>
            <a:cxnSpLocks/>
          </p:cNvCxnSpPr>
          <p:nvPr/>
        </p:nvCxnSpPr>
        <p:spPr>
          <a:xfrm>
            <a:off x="956610" y="9244728"/>
            <a:ext cx="2304000" cy="0"/>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3FDBA9F0-E36A-4A88-8916-A5F35AFB1228}"/>
              </a:ext>
            </a:extLst>
          </p:cNvPr>
          <p:cNvCxnSpPr>
            <a:cxnSpLocks/>
          </p:cNvCxnSpPr>
          <p:nvPr/>
        </p:nvCxnSpPr>
        <p:spPr>
          <a:xfrm>
            <a:off x="3328581" y="9249156"/>
            <a:ext cx="1512000" cy="0"/>
          </a:xfrm>
          <a:prstGeom prst="straightConnector1">
            <a:avLst/>
          </a:prstGeom>
          <a:ln w="76200">
            <a:solidFill>
              <a:srgbClr val="9DC3E6"/>
            </a:solidFill>
            <a:tailEnd type="triangle"/>
          </a:ln>
        </p:spPr>
        <p:style>
          <a:lnRef idx="1">
            <a:schemeClr val="accent1"/>
          </a:lnRef>
          <a:fillRef idx="0">
            <a:schemeClr val="accent1"/>
          </a:fillRef>
          <a:effectRef idx="0">
            <a:schemeClr val="accent1"/>
          </a:effectRef>
          <a:fontRef idx="minor">
            <a:schemeClr val="tx1"/>
          </a:fontRef>
        </p:style>
      </p:cxnSp>
      <p:sp>
        <p:nvSpPr>
          <p:cNvPr id="97" name="右中かっこ 96">
            <a:extLst>
              <a:ext uri="{FF2B5EF4-FFF2-40B4-BE49-F238E27FC236}">
                <a16:creationId xmlns:a16="http://schemas.microsoft.com/office/drawing/2014/main" id="{367A52BD-C962-2CFD-5847-542015F60A2F}"/>
              </a:ext>
            </a:extLst>
          </p:cNvPr>
          <p:cNvSpPr/>
          <p:nvPr/>
        </p:nvSpPr>
        <p:spPr>
          <a:xfrm rot="16200000" flipH="1">
            <a:off x="1999851" y="8258823"/>
            <a:ext cx="161949" cy="2268000"/>
          </a:xfrm>
          <a:prstGeom prst="rightBrace">
            <a:avLst>
              <a:gd name="adj1" fmla="val 3761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9" name="テキスト ボックス 98">
            <a:extLst>
              <a:ext uri="{FF2B5EF4-FFF2-40B4-BE49-F238E27FC236}">
                <a16:creationId xmlns:a16="http://schemas.microsoft.com/office/drawing/2014/main" id="{C2F61DEB-FD33-9852-4EBE-D4DCBA5B3CA2}"/>
              </a:ext>
            </a:extLst>
          </p:cNvPr>
          <p:cNvSpPr txBox="1"/>
          <p:nvPr/>
        </p:nvSpPr>
        <p:spPr bwMode="auto">
          <a:xfrm>
            <a:off x="1566953" y="9443302"/>
            <a:ext cx="1036504" cy="230832"/>
          </a:xfrm>
          <a:prstGeom prst="rect">
            <a:avLst/>
          </a:prstGeom>
          <a:noFill/>
          <a:ln w="9525">
            <a:noFill/>
            <a:miter lim="800000"/>
            <a:headEnd/>
            <a:tailEnd/>
          </a:ln>
        </p:spPr>
        <p:txBody>
          <a:bodyPr wrap="square" lIns="0" rIns="0" rtlCol="0">
            <a:spAutoFit/>
          </a:bodyPr>
          <a:lstStyle/>
          <a:p>
            <a:pPr algn="ctr" defTabSz="414775">
              <a:buClr>
                <a:srgbClr val="E60000"/>
              </a:buClr>
              <a:defRPr/>
            </a:pPr>
            <a:r>
              <a:rPr lang="ja-JP" altLang="en-US" sz="900" kern="0" dirty="0">
                <a:latin typeface="Meiryo UI" panose="020B0604030504040204" pitchFamily="50" charset="-128"/>
                <a:ea typeface="Meiryo UI" panose="020B0604030504040204" pitchFamily="50" charset="-128"/>
              </a:rPr>
              <a:t>３年間</a:t>
            </a:r>
            <a:endParaRPr lang="en-US" altLang="ja-JP" sz="900" kern="0" dirty="0">
              <a:latin typeface="Meiryo UI" panose="020B0604030504040204" pitchFamily="50" charset="-128"/>
              <a:ea typeface="Meiryo UI" panose="020B0604030504040204" pitchFamily="50" charset="-128"/>
            </a:endParaRPr>
          </a:p>
        </p:txBody>
      </p:sp>
      <p:sp>
        <p:nvSpPr>
          <p:cNvPr id="100" name="右中かっこ 99">
            <a:extLst>
              <a:ext uri="{FF2B5EF4-FFF2-40B4-BE49-F238E27FC236}">
                <a16:creationId xmlns:a16="http://schemas.microsoft.com/office/drawing/2014/main" id="{0BA0CAF7-E1EA-16C3-E043-2EB50B5784AB}"/>
              </a:ext>
            </a:extLst>
          </p:cNvPr>
          <p:cNvSpPr/>
          <p:nvPr/>
        </p:nvSpPr>
        <p:spPr>
          <a:xfrm rot="16200000" flipH="1">
            <a:off x="3976092" y="8643051"/>
            <a:ext cx="161948" cy="1512000"/>
          </a:xfrm>
          <a:prstGeom prst="rightBrace">
            <a:avLst>
              <a:gd name="adj1" fmla="val 37616"/>
              <a:gd name="adj2" fmla="val 50419"/>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1" name="テキスト ボックス 100">
            <a:extLst>
              <a:ext uri="{FF2B5EF4-FFF2-40B4-BE49-F238E27FC236}">
                <a16:creationId xmlns:a16="http://schemas.microsoft.com/office/drawing/2014/main" id="{F5780BD2-184F-EA8D-3165-85EF89341A39}"/>
              </a:ext>
            </a:extLst>
          </p:cNvPr>
          <p:cNvSpPr txBox="1"/>
          <p:nvPr/>
        </p:nvSpPr>
        <p:spPr bwMode="auto">
          <a:xfrm>
            <a:off x="3534645" y="9449530"/>
            <a:ext cx="1036504" cy="230832"/>
          </a:xfrm>
          <a:prstGeom prst="rect">
            <a:avLst/>
          </a:prstGeom>
          <a:noFill/>
          <a:ln w="9525">
            <a:noFill/>
            <a:miter lim="800000"/>
            <a:headEnd/>
            <a:tailEnd/>
          </a:ln>
        </p:spPr>
        <p:txBody>
          <a:bodyPr wrap="square" lIns="0" rIns="0" rtlCol="0">
            <a:spAutoFit/>
          </a:bodyPr>
          <a:lstStyle/>
          <a:p>
            <a:pPr algn="ctr" defTabSz="414775">
              <a:buClr>
                <a:srgbClr val="E60000"/>
              </a:buClr>
              <a:defRPr/>
            </a:pPr>
            <a:r>
              <a:rPr lang="ja-JP" altLang="en-US" sz="900" kern="0" dirty="0">
                <a:solidFill>
                  <a:srgbClr val="002060"/>
                </a:solidFill>
                <a:latin typeface="Meiryo UI" panose="020B0604030504040204" pitchFamily="50" charset="-128"/>
                <a:ea typeface="Meiryo UI" panose="020B0604030504040204" pitchFamily="50" charset="-128"/>
              </a:rPr>
              <a:t>２年間</a:t>
            </a:r>
            <a:endParaRPr lang="en-US" altLang="ja-JP" sz="900" kern="0" dirty="0">
              <a:solidFill>
                <a:srgbClr val="002060"/>
              </a:solidFill>
              <a:latin typeface="Meiryo UI" panose="020B0604030504040204" pitchFamily="50" charset="-128"/>
              <a:ea typeface="Meiryo UI" panose="020B0604030504040204" pitchFamily="50" charset="-128"/>
            </a:endParaRPr>
          </a:p>
        </p:txBody>
      </p:sp>
      <p:graphicFrame>
        <p:nvGraphicFramePr>
          <p:cNvPr id="102" name="表 101">
            <a:extLst>
              <a:ext uri="{FF2B5EF4-FFF2-40B4-BE49-F238E27FC236}">
                <a16:creationId xmlns:a16="http://schemas.microsoft.com/office/drawing/2014/main" id="{8DEED894-5C83-4347-C3D6-2F37309910F6}"/>
              </a:ext>
            </a:extLst>
          </p:cNvPr>
          <p:cNvGraphicFramePr>
            <a:graphicFrameLocks noGrp="1"/>
          </p:cNvGraphicFramePr>
          <p:nvPr>
            <p:extLst>
              <p:ext uri="{D42A27DB-BD31-4B8C-83A1-F6EECF244321}">
                <p14:modId xmlns:p14="http://schemas.microsoft.com/office/powerpoint/2010/main" val="3846177141"/>
              </p:ext>
            </p:extLst>
          </p:nvPr>
        </p:nvGraphicFramePr>
        <p:xfrm>
          <a:off x="1054100" y="8805116"/>
          <a:ext cx="1898963" cy="304800"/>
        </p:xfrm>
        <a:graphic>
          <a:graphicData uri="http://schemas.openxmlformats.org/drawingml/2006/table">
            <a:tbl>
              <a:tblPr>
                <a:tableStyleId>{5C22544A-7EE6-4342-B048-85BDC9FD1C3A}</a:tableStyleId>
              </a:tblPr>
              <a:tblGrid>
                <a:gridCol w="514303">
                  <a:extLst>
                    <a:ext uri="{9D8B030D-6E8A-4147-A177-3AD203B41FA5}">
                      <a16:colId xmlns:a16="http://schemas.microsoft.com/office/drawing/2014/main" val="2135041139"/>
                    </a:ext>
                  </a:extLst>
                </a:gridCol>
                <a:gridCol w="1384660">
                  <a:extLst>
                    <a:ext uri="{9D8B030D-6E8A-4147-A177-3AD203B41FA5}">
                      <a16:colId xmlns:a16="http://schemas.microsoft.com/office/drawing/2014/main" val="1425853888"/>
                    </a:ext>
                  </a:extLst>
                </a:gridCol>
              </a:tblGrid>
              <a:tr h="144000">
                <a:tc>
                  <a:txBody>
                    <a:bodyPr/>
                    <a:lstStyle/>
                    <a:p>
                      <a:pPr algn="dist"/>
                      <a:r>
                        <a:rPr kumimoji="1" lang="ja-JP" altLang="en-US" sz="1000" b="1" dirty="0">
                          <a:solidFill>
                            <a:schemeClr val="tx1"/>
                          </a:solidFill>
                          <a:latin typeface="Meiryo UI" panose="020B0604030504040204" pitchFamily="50" charset="-128"/>
                          <a:ea typeface="Meiryo UI" panose="020B0604030504040204" pitchFamily="50" charset="-128"/>
                        </a:rPr>
                        <a:t>対象者</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：法人および個人事業主</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551567369"/>
                  </a:ext>
                </a:extLst>
              </a:tr>
              <a:tr h="144000">
                <a:tc>
                  <a:txBody>
                    <a:bodyPr/>
                    <a:lstStyle/>
                    <a:p>
                      <a:pPr algn="dist"/>
                      <a:r>
                        <a:rPr kumimoji="1" lang="ja-JP" altLang="en-US" sz="1000" b="1" dirty="0">
                          <a:solidFill>
                            <a:schemeClr val="tx1"/>
                          </a:solidFill>
                          <a:latin typeface="Meiryo UI" panose="020B0604030504040204" pitchFamily="50" charset="-128"/>
                          <a:ea typeface="Meiryo UI" panose="020B0604030504040204" pitchFamily="50" charset="-128"/>
                        </a:rPr>
                        <a:t>負担割合</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：売上税額の２割</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580703999"/>
                  </a:ext>
                </a:extLst>
              </a:tr>
            </a:tbl>
          </a:graphicData>
        </a:graphic>
      </p:graphicFrame>
      <p:sp>
        <p:nvSpPr>
          <p:cNvPr id="103" name="二等辺三角形 102">
            <a:extLst>
              <a:ext uri="{FF2B5EF4-FFF2-40B4-BE49-F238E27FC236}">
                <a16:creationId xmlns:a16="http://schemas.microsoft.com/office/drawing/2014/main" id="{BFB30E32-DD91-E0A4-1F4F-0A6353E1184F}"/>
              </a:ext>
            </a:extLst>
          </p:cNvPr>
          <p:cNvSpPr/>
          <p:nvPr/>
        </p:nvSpPr>
        <p:spPr>
          <a:xfrm rot="5400000">
            <a:off x="3034623" y="8877116"/>
            <a:ext cx="180000" cy="144000"/>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aphicFrame>
        <p:nvGraphicFramePr>
          <p:cNvPr id="104" name="表 103">
            <a:extLst>
              <a:ext uri="{FF2B5EF4-FFF2-40B4-BE49-F238E27FC236}">
                <a16:creationId xmlns:a16="http://schemas.microsoft.com/office/drawing/2014/main" id="{E9CBCD51-4BCC-AA4B-0526-790AB427F593}"/>
              </a:ext>
            </a:extLst>
          </p:cNvPr>
          <p:cNvGraphicFramePr>
            <a:graphicFrameLocks noGrp="1"/>
          </p:cNvGraphicFramePr>
          <p:nvPr>
            <p:extLst>
              <p:ext uri="{D42A27DB-BD31-4B8C-83A1-F6EECF244321}">
                <p14:modId xmlns:p14="http://schemas.microsoft.com/office/powerpoint/2010/main" val="2981095574"/>
              </p:ext>
            </p:extLst>
          </p:nvPr>
        </p:nvGraphicFramePr>
        <p:xfrm>
          <a:off x="3303492" y="8805116"/>
          <a:ext cx="1558800" cy="304800"/>
        </p:xfrm>
        <a:graphic>
          <a:graphicData uri="http://schemas.openxmlformats.org/drawingml/2006/table">
            <a:tbl>
              <a:tblPr>
                <a:tableStyleId>{5C22544A-7EE6-4342-B048-85BDC9FD1C3A}</a:tableStyleId>
              </a:tblPr>
              <a:tblGrid>
                <a:gridCol w="514800">
                  <a:extLst>
                    <a:ext uri="{9D8B030D-6E8A-4147-A177-3AD203B41FA5}">
                      <a16:colId xmlns:a16="http://schemas.microsoft.com/office/drawing/2014/main" val="2135041139"/>
                    </a:ext>
                  </a:extLst>
                </a:gridCol>
                <a:gridCol w="1044000">
                  <a:extLst>
                    <a:ext uri="{9D8B030D-6E8A-4147-A177-3AD203B41FA5}">
                      <a16:colId xmlns:a16="http://schemas.microsoft.com/office/drawing/2014/main" val="1425853888"/>
                    </a:ext>
                  </a:extLst>
                </a:gridCol>
              </a:tblGrid>
              <a:tr h="144000">
                <a:tc>
                  <a:txBody>
                    <a:bodyPr/>
                    <a:lstStyle/>
                    <a:p>
                      <a:pPr algn="dist"/>
                      <a:r>
                        <a:rPr kumimoji="1" lang="ja-JP" altLang="en-US" sz="1000" b="1" dirty="0">
                          <a:solidFill>
                            <a:schemeClr val="tx1"/>
                          </a:solidFill>
                          <a:latin typeface="Meiryo UI" panose="020B0604030504040204" pitchFamily="50" charset="-128"/>
                          <a:ea typeface="Meiryo UI" panose="020B0604030504040204" pitchFamily="50" charset="-128"/>
                        </a:rPr>
                        <a:t>対象者</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1" u="sng" dirty="0">
                          <a:solidFill>
                            <a:srgbClr val="FF0000"/>
                          </a:solidFill>
                          <a:latin typeface="Meiryo UI" panose="020B0604030504040204" pitchFamily="50" charset="-128"/>
                          <a:ea typeface="Meiryo UI" panose="020B0604030504040204" pitchFamily="50" charset="-128"/>
                        </a:rPr>
                        <a:t>個人事業主のみ</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551567369"/>
                  </a:ext>
                </a:extLst>
              </a:tr>
              <a:tr h="144000">
                <a:tc>
                  <a:txBody>
                    <a:bodyPr/>
                    <a:lstStyle/>
                    <a:p>
                      <a:pPr algn="dist"/>
                      <a:r>
                        <a:rPr kumimoji="1" lang="ja-JP" altLang="en-US" sz="1000" b="1" dirty="0">
                          <a:solidFill>
                            <a:schemeClr val="tx1"/>
                          </a:solidFill>
                          <a:latin typeface="Meiryo UI" panose="020B0604030504040204" pitchFamily="50" charset="-128"/>
                          <a:ea typeface="Meiryo UI" panose="020B0604030504040204" pitchFamily="50" charset="-128"/>
                        </a:rPr>
                        <a:t>負担割合</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1" dirty="0">
                          <a:solidFill>
                            <a:srgbClr val="FF0000"/>
                          </a:solidFill>
                          <a:latin typeface="Meiryo UI" panose="020B0604030504040204" pitchFamily="50" charset="-128"/>
                          <a:ea typeface="Meiryo UI" panose="020B0604030504040204" pitchFamily="50" charset="-128"/>
                        </a:rPr>
                        <a:t>売上税額の</a:t>
                      </a:r>
                      <a:r>
                        <a:rPr kumimoji="1" lang="ja-JP" altLang="en-US" sz="1000" b="1" u="sng" dirty="0">
                          <a:solidFill>
                            <a:srgbClr val="FF0000"/>
                          </a:solidFill>
                          <a:latin typeface="Meiryo UI" panose="020B0604030504040204" pitchFamily="50" charset="-128"/>
                          <a:ea typeface="Meiryo UI" panose="020B0604030504040204" pitchFamily="50" charset="-128"/>
                        </a:rPr>
                        <a:t>３割</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580703999"/>
                  </a:ext>
                </a:extLst>
              </a:tr>
            </a:tbl>
          </a:graphicData>
        </a:graphic>
      </p:graphicFrame>
      <p:sp>
        <p:nvSpPr>
          <p:cNvPr id="106" name="テキスト ボックス 105">
            <a:extLst>
              <a:ext uri="{FF2B5EF4-FFF2-40B4-BE49-F238E27FC236}">
                <a16:creationId xmlns:a16="http://schemas.microsoft.com/office/drawing/2014/main" id="{88B5B7A4-D26D-E88D-3022-8D30C9F84EA7}"/>
              </a:ext>
            </a:extLst>
          </p:cNvPr>
          <p:cNvSpPr txBox="1"/>
          <p:nvPr/>
        </p:nvSpPr>
        <p:spPr bwMode="auto">
          <a:xfrm>
            <a:off x="3545396" y="9094411"/>
            <a:ext cx="1036504" cy="261610"/>
          </a:xfrm>
          <a:prstGeom prst="rect">
            <a:avLst/>
          </a:prstGeom>
          <a:noFill/>
          <a:ln w="9525">
            <a:noFill/>
            <a:miter lim="800000"/>
            <a:headEnd/>
            <a:tailEnd/>
          </a:ln>
        </p:spPr>
        <p:txBody>
          <a:bodyPr wrap="square" lIns="0" rIns="0" rtlCol="0">
            <a:spAutoFit/>
          </a:bodyPr>
          <a:lstStyle/>
          <a:p>
            <a:pPr algn="ctr" defTabSz="414775">
              <a:buClr>
                <a:srgbClr val="E60000"/>
              </a:buClr>
              <a:defRPr/>
            </a:pPr>
            <a:r>
              <a:rPr lang="en-US" altLang="ja-JP" sz="1050" b="1" kern="0" dirty="0">
                <a:solidFill>
                  <a:srgbClr val="002060"/>
                </a:solidFill>
                <a:latin typeface="Meiryo UI" panose="020B0604030504040204" pitchFamily="50" charset="-128"/>
                <a:ea typeface="Meiryo UI" panose="020B0604030504040204" pitchFamily="50" charset="-128"/>
              </a:rPr>
              <a:t>2</a:t>
            </a:r>
            <a:r>
              <a:rPr lang="ja-JP" altLang="en-US" sz="1050" b="1" kern="0" dirty="0">
                <a:solidFill>
                  <a:srgbClr val="002060"/>
                </a:solidFill>
                <a:latin typeface="Meiryo UI" panose="020B0604030504040204" pitchFamily="50" charset="-128"/>
                <a:ea typeface="Meiryo UI" panose="020B0604030504040204" pitchFamily="50" charset="-128"/>
              </a:rPr>
              <a:t>年間延長</a:t>
            </a:r>
            <a:endParaRPr lang="en-US" altLang="ja-JP" sz="1050" b="1" kern="0" dirty="0">
              <a:solidFill>
                <a:srgbClr val="002060"/>
              </a:solidFill>
              <a:latin typeface="Meiryo UI" panose="020B0604030504040204" pitchFamily="50" charset="-128"/>
              <a:ea typeface="Meiryo UI" panose="020B0604030504040204" pitchFamily="50" charset="-128"/>
            </a:endParaRPr>
          </a:p>
        </p:txBody>
      </p:sp>
      <p:sp>
        <p:nvSpPr>
          <p:cNvPr id="107" name="テキスト ボックス 106">
            <a:extLst>
              <a:ext uri="{FF2B5EF4-FFF2-40B4-BE49-F238E27FC236}">
                <a16:creationId xmlns:a16="http://schemas.microsoft.com/office/drawing/2014/main" id="{A43EFF80-EEDD-4A45-E9BD-84D674FA4D4E}"/>
              </a:ext>
            </a:extLst>
          </p:cNvPr>
          <p:cNvSpPr txBox="1"/>
          <p:nvPr/>
        </p:nvSpPr>
        <p:spPr>
          <a:xfrm>
            <a:off x="557188" y="9476970"/>
            <a:ext cx="709938" cy="323165"/>
          </a:xfrm>
          <a:prstGeom prst="rect">
            <a:avLst/>
          </a:prstGeom>
          <a:noFill/>
        </p:spPr>
        <p:txBody>
          <a:bodyPr wrap="square" rtlCol="0">
            <a:spAutoFit/>
          </a:bodyPr>
          <a:lstStyle/>
          <a:p>
            <a:pPr algn="ctr">
              <a:lnSpc>
                <a:spcPts val="900"/>
              </a:lnSpc>
            </a:pPr>
            <a:r>
              <a:rPr kumimoji="1" lang="en-US" altLang="ja-JP" sz="95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95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95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kumimoji="1" lang="en-US" altLang="ja-JP" sz="95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5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95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a:extLst>
              <a:ext uri="{FF2B5EF4-FFF2-40B4-BE49-F238E27FC236}">
                <a16:creationId xmlns:a16="http://schemas.microsoft.com/office/drawing/2014/main" id="{5AEFDDB3-1850-B118-2DE3-05B6B520D0A8}"/>
              </a:ext>
            </a:extLst>
          </p:cNvPr>
          <p:cNvSpPr txBox="1"/>
          <p:nvPr/>
        </p:nvSpPr>
        <p:spPr>
          <a:xfrm>
            <a:off x="2954560" y="9476970"/>
            <a:ext cx="709938" cy="323165"/>
          </a:xfrm>
          <a:prstGeom prst="rect">
            <a:avLst/>
          </a:prstGeom>
          <a:noFill/>
        </p:spPr>
        <p:txBody>
          <a:bodyPr wrap="square" rtlCol="0">
            <a:spAutoFit/>
          </a:bodyPr>
          <a:lstStyle/>
          <a:p>
            <a:pPr algn="ctr">
              <a:lnSpc>
                <a:spcPts val="900"/>
              </a:lnSpc>
            </a:pPr>
            <a:r>
              <a:rPr kumimoji="1" lang="en-US" altLang="ja-JP" sz="9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9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9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kumimoji="1" lang="en-US" altLang="ja-JP" sz="9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9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テキスト ボックス 108">
            <a:extLst>
              <a:ext uri="{FF2B5EF4-FFF2-40B4-BE49-F238E27FC236}">
                <a16:creationId xmlns:a16="http://schemas.microsoft.com/office/drawing/2014/main" id="{A9678353-6E9B-312E-3152-8376E9FFDA89}"/>
              </a:ext>
            </a:extLst>
          </p:cNvPr>
          <p:cNvSpPr txBox="1"/>
          <p:nvPr/>
        </p:nvSpPr>
        <p:spPr>
          <a:xfrm>
            <a:off x="4525711" y="9476970"/>
            <a:ext cx="709938" cy="323165"/>
          </a:xfrm>
          <a:prstGeom prst="rect">
            <a:avLst/>
          </a:prstGeom>
          <a:noFill/>
        </p:spPr>
        <p:txBody>
          <a:bodyPr wrap="square" rtlCol="0">
            <a:spAutoFit/>
          </a:bodyPr>
          <a:lstStyle/>
          <a:p>
            <a:pPr algn="ctr">
              <a:lnSpc>
                <a:spcPts val="900"/>
              </a:lnSpc>
            </a:pPr>
            <a:r>
              <a:rPr kumimoji="1" lang="en-US" altLang="ja-JP" sz="9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2028</a:t>
            </a:r>
            <a:r>
              <a:rPr kumimoji="1" lang="ja-JP" altLang="en-US" sz="9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9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kumimoji="1" lang="ja-JP" altLang="en-US" sz="9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９月末</a:t>
            </a:r>
            <a:endParaRPr kumimoji="1" lang="en-US" altLang="ja-JP" sz="9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a:extLst>
              <a:ext uri="{FF2B5EF4-FFF2-40B4-BE49-F238E27FC236}">
                <a16:creationId xmlns:a16="http://schemas.microsoft.com/office/drawing/2014/main" id="{F70A7565-C202-369E-DE1B-F73DAE27809A}"/>
              </a:ext>
            </a:extLst>
          </p:cNvPr>
          <p:cNvSpPr txBox="1"/>
          <p:nvPr/>
        </p:nvSpPr>
        <p:spPr>
          <a:xfrm>
            <a:off x="278573" y="9126205"/>
            <a:ext cx="678037" cy="323165"/>
          </a:xfrm>
          <a:prstGeom prst="rect">
            <a:avLst/>
          </a:prstGeom>
          <a:noFill/>
        </p:spPr>
        <p:txBody>
          <a:bodyPr wrap="square" rtlCol="0">
            <a:spAutoFit/>
          </a:bodyPr>
          <a:lstStyle/>
          <a:p>
            <a:pPr algn="ctr">
              <a:lnSpc>
                <a:spcPts val="900"/>
              </a:lnSpc>
            </a:pPr>
            <a:r>
              <a:rPr kumimoji="1"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インボイス</a:t>
            </a:r>
            <a:endParaRPr kumimoji="1"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kumimoji="1"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導入</a:t>
            </a:r>
            <a:endParaRPr kumimoji="1"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吹き出し: 角を丸めた四角形 111">
            <a:extLst>
              <a:ext uri="{FF2B5EF4-FFF2-40B4-BE49-F238E27FC236}">
                <a16:creationId xmlns:a16="http://schemas.microsoft.com/office/drawing/2014/main" id="{A561F380-1ECA-A555-25EB-EC28A34D2C1B}"/>
              </a:ext>
            </a:extLst>
          </p:cNvPr>
          <p:cNvSpPr/>
          <p:nvPr/>
        </p:nvSpPr>
        <p:spPr>
          <a:xfrm>
            <a:off x="4954160" y="8572719"/>
            <a:ext cx="1521562" cy="346498"/>
          </a:xfrm>
          <a:prstGeom prst="wedgeRoundRectCallout">
            <a:avLst>
              <a:gd name="adj1" fmla="val -56270"/>
              <a:gd name="adj2" fmla="val 36710"/>
              <a:gd name="adj3" fmla="val 16667"/>
            </a:avLst>
          </a:prstGeom>
          <a:solidFill>
            <a:schemeClr val="accent2">
              <a:lumMod val="20000"/>
              <a:lumOff val="80000"/>
            </a:schemeClr>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76146679-C550-2EDA-AAE6-915BD223627C}"/>
              </a:ext>
            </a:extLst>
          </p:cNvPr>
          <p:cNvSpPr txBox="1"/>
          <p:nvPr/>
        </p:nvSpPr>
        <p:spPr>
          <a:xfrm>
            <a:off x="4932697" y="8549511"/>
            <a:ext cx="1566860" cy="400110"/>
          </a:xfrm>
          <a:prstGeom prst="rect">
            <a:avLst/>
          </a:prstGeom>
          <a:noFill/>
        </p:spPr>
        <p:txBody>
          <a:bodyPr wrap="square" rtlCol="0">
            <a:spAutoFit/>
          </a:bodyPr>
          <a:lstStyle/>
          <a:p>
            <a:pPr algn="ctr"/>
            <a:r>
              <a:rPr kumimoji="1" lang="ja-JP" altLang="en-US" sz="1000" b="1" dirty="0">
                <a:solidFill>
                  <a:schemeClr val="accent2">
                    <a:lumMod val="50000"/>
                  </a:schemeClr>
                </a:solidFill>
                <a:latin typeface="Meiryo UI" panose="020B0604030504040204" pitchFamily="50" charset="-128"/>
                <a:ea typeface="Meiryo UI" panose="020B0604030504040204" pitchFamily="50" charset="-128"/>
              </a:rPr>
              <a:t>既に本措置を適用している</a:t>
            </a:r>
            <a:endParaRPr kumimoji="1" lang="en-US" altLang="ja-JP" sz="1000" b="1" dirty="0">
              <a:solidFill>
                <a:schemeClr val="accent2">
                  <a:lumMod val="50000"/>
                </a:schemeClr>
              </a:solidFill>
              <a:latin typeface="Meiryo UI" panose="020B0604030504040204" pitchFamily="50" charset="-128"/>
              <a:ea typeface="Meiryo UI" panose="020B0604030504040204" pitchFamily="50" charset="-128"/>
            </a:endParaRPr>
          </a:p>
          <a:p>
            <a:pPr algn="ctr"/>
            <a:r>
              <a:rPr kumimoji="1" lang="ja-JP" altLang="en-US" sz="1000" b="1" dirty="0">
                <a:solidFill>
                  <a:schemeClr val="accent2">
                    <a:lumMod val="50000"/>
                  </a:schemeClr>
                </a:solidFill>
                <a:latin typeface="Meiryo UI" panose="020B0604030504040204" pitchFamily="50" charset="-128"/>
                <a:ea typeface="Meiryo UI" panose="020B0604030504040204" pitchFamily="50" charset="-128"/>
              </a:rPr>
              <a:t>個人事業主も適用可能</a:t>
            </a:r>
            <a:endParaRPr kumimoji="1" lang="en-US" altLang="ja-JP" sz="10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16" name="角丸四角形 104">
            <a:extLst>
              <a:ext uri="{FF2B5EF4-FFF2-40B4-BE49-F238E27FC236}">
                <a16:creationId xmlns:a16="http://schemas.microsoft.com/office/drawing/2014/main" id="{14157FB5-C5C4-0640-C1CF-2BFFCE650515}"/>
              </a:ext>
            </a:extLst>
          </p:cNvPr>
          <p:cNvSpPr/>
          <p:nvPr/>
        </p:nvSpPr>
        <p:spPr>
          <a:xfrm>
            <a:off x="5439834" y="9629442"/>
            <a:ext cx="1310749" cy="252000"/>
          </a:xfrm>
          <a:prstGeom prst="homePlate">
            <a:avLst/>
          </a:prstGeom>
          <a:solidFill>
            <a:srgbClr val="233616"/>
          </a:solidFill>
          <a:ln w="12700">
            <a:noFill/>
          </a:ln>
        </p:spPr>
        <p:style>
          <a:lnRef idx="1">
            <a:schemeClr val="accent2"/>
          </a:lnRef>
          <a:fillRef idx="3">
            <a:schemeClr val="accent2"/>
          </a:fillRef>
          <a:effectRef idx="2">
            <a:schemeClr val="accent2"/>
          </a:effectRef>
          <a:fontRef idx="minor">
            <a:schemeClr val="lt1"/>
          </a:fontRef>
        </p:style>
        <p:txBody>
          <a:bodyPr lIns="108000" tIns="25200" rIns="216000" bIns="0" anchor="t" anchorCtr="0"/>
          <a:lstStyle/>
          <a:p>
            <a:pPr algn="dist">
              <a:defRPr/>
            </a:pPr>
            <a:r>
              <a:rPr lang="en-US" altLang="ja-JP" sz="1100" b="1" dirty="0">
                <a:solidFill>
                  <a:schemeClr val="bg1"/>
                </a:solidFill>
                <a:latin typeface="Meiryo UI" panose="020B0604030504040204" pitchFamily="50" charset="-128"/>
                <a:ea typeface="Meiryo UI" panose="020B0604030504040204" pitchFamily="50" charset="-128"/>
              </a:rPr>
              <a:t> </a:t>
            </a:r>
            <a:r>
              <a:rPr lang="ja-JP" altLang="en-US" sz="1200" b="1" dirty="0">
                <a:solidFill>
                  <a:schemeClr val="bg1"/>
                </a:solidFill>
                <a:latin typeface="Meiryo UI" panose="020B0604030504040204" pitchFamily="50" charset="-128"/>
                <a:ea typeface="Meiryo UI" panose="020B0604030504040204" pitchFamily="50" charset="-128"/>
              </a:rPr>
              <a:t>裏面に続く</a:t>
            </a:r>
          </a:p>
        </p:txBody>
      </p:sp>
      <p:grpSp>
        <p:nvGrpSpPr>
          <p:cNvPr id="16" name="グループ化 15">
            <a:extLst>
              <a:ext uri="{FF2B5EF4-FFF2-40B4-BE49-F238E27FC236}">
                <a16:creationId xmlns:a16="http://schemas.microsoft.com/office/drawing/2014/main" id="{4646D257-F5C3-3054-DAA3-7D3A4C9B26E8}"/>
              </a:ext>
            </a:extLst>
          </p:cNvPr>
          <p:cNvGrpSpPr/>
          <p:nvPr/>
        </p:nvGrpSpPr>
        <p:grpSpPr>
          <a:xfrm>
            <a:off x="-110420" y="4594377"/>
            <a:ext cx="6848320" cy="3087492"/>
            <a:chOff x="-110420" y="4594377"/>
            <a:chExt cx="6848320" cy="3087492"/>
          </a:xfrm>
        </p:grpSpPr>
        <p:sp>
          <p:nvSpPr>
            <p:cNvPr id="160" name="正方形/長方形 159">
              <a:extLst>
                <a:ext uri="{FF2B5EF4-FFF2-40B4-BE49-F238E27FC236}">
                  <a16:creationId xmlns:a16="http://schemas.microsoft.com/office/drawing/2014/main" id="{DA8F3155-30A8-3B69-2A7E-EA8D4D96875B}"/>
                </a:ext>
              </a:extLst>
            </p:cNvPr>
            <p:cNvSpPr/>
            <p:nvPr/>
          </p:nvSpPr>
          <p:spPr>
            <a:xfrm>
              <a:off x="2420022" y="5691815"/>
              <a:ext cx="4317878" cy="197861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bIns="65317" rtlCol="0" anchor="b" anchorCtr="0"/>
            <a:lstStyle/>
            <a:p>
              <a:pPr algn="just">
                <a:lnSpc>
                  <a:spcPts val="1089"/>
                </a:lnSpc>
              </a:pPr>
              <a:endParaRPr kumimoji="1" lang="ja-JP" altLang="en-US" sz="816" dirty="0">
                <a:solidFill>
                  <a:schemeClr val="tx1">
                    <a:lumMod val="95000"/>
                    <a:lumOff val="5000"/>
                  </a:schemeClr>
                </a:solidFill>
                <a:latin typeface="メイリオ" panose="020B0604030504040204" pitchFamily="50" charset="-128"/>
                <a:ea typeface="メイリオ" panose="020B0604030504040204" pitchFamily="50" charset="-128"/>
              </a:endParaRPr>
            </a:p>
          </p:txBody>
        </p:sp>
        <p:pic>
          <p:nvPicPr>
            <p:cNvPr id="45" name="図 44">
              <a:extLst>
                <a:ext uri="{FF2B5EF4-FFF2-40B4-BE49-F238E27FC236}">
                  <a16:creationId xmlns:a16="http://schemas.microsoft.com/office/drawing/2014/main" id="{D46E9B6A-0EA4-B13E-0951-B772A1F6FE24}"/>
                </a:ext>
              </a:extLst>
            </p:cNvPr>
            <p:cNvPicPr>
              <a:picLocks noChangeAspect="1"/>
            </p:cNvPicPr>
            <p:nvPr/>
          </p:nvPicPr>
          <p:blipFill>
            <a:blip r:embed="rId11"/>
            <a:stretch>
              <a:fillRect/>
            </a:stretch>
          </p:blipFill>
          <p:spPr>
            <a:xfrm>
              <a:off x="2838860" y="5995294"/>
              <a:ext cx="3817929" cy="1491605"/>
            </a:xfrm>
            <a:prstGeom prst="rect">
              <a:avLst/>
            </a:prstGeom>
          </p:spPr>
        </p:pic>
        <p:sp>
          <p:nvSpPr>
            <p:cNvPr id="42" name="正方形/長方形 41">
              <a:extLst>
                <a:ext uri="{FF2B5EF4-FFF2-40B4-BE49-F238E27FC236}">
                  <a16:creationId xmlns:a16="http://schemas.microsoft.com/office/drawing/2014/main" id="{7AB7C919-5321-7837-7BDA-21083478E96A}"/>
                </a:ext>
              </a:extLst>
            </p:cNvPr>
            <p:cNvSpPr/>
            <p:nvPr/>
          </p:nvSpPr>
          <p:spPr>
            <a:xfrm>
              <a:off x="2752631" y="5873331"/>
              <a:ext cx="3835493" cy="183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7" name="四角形: 角を丸くする 136">
              <a:extLst>
                <a:ext uri="{FF2B5EF4-FFF2-40B4-BE49-F238E27FC236}">
                  <a16:creationId xmlns:a16="http://schemas.microsoft.com/office/drawing/2014/main" id="{353ADF50-6909-48EF-B006-6146F91F11DA}"/>
                </a:ext>
              </a:extLst>
            </p:cNvPr>
            <p:cNvSpPr/>
            <p:nvPr/>
          </p:nvSpPr>
          <p:spPr>
            <a:xfrm>
              <a:off x="265627" y="6866173"/>
              <a:ext cx="1605949" cy="645727"/>
            </a:xfrm>
            <a:prstGeom prst="roundRect">
              <a:avLst>
                <a:gd name="adj" fmla="val 14696"/>
              </a:avLst>
            </a:prstGeom>
            <a:solidFill>
              <a:srgbClr val="E2F0D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98"/>
            </a:p>
          </p:txBody>
        </p:sp>
        <p:sp>
          <p:nvSpPr>
            <p:cNvPr id="1051" name="四角形: 角を丸くする 1050">
              <a:extLst>
                <a:ext uri="{FF2B5EF4-FFF2-40B4-BE49-F238E27FC236}">
                  <a16:creationId xmlns:a16="http://schemas.microsoft.com/office/drawing/2014/main" id="{DB2D74DC-7163-AF5A-DDAB-299153698865}"/>
                </a:ext>
              </a:extLst>
            </p:cNvPr>
            <p:cNvSpPr/>
            <p:nvPr/>
          </p:nvSpPr>
          <p:spPr>
            <a:xfrm>
              <a:off x="128054" y="4726707"/>
              <a:ext cx="6084000" cy="97976"/>
            </a:xfrm>
            <a:prstGeom prst="roundRect">
              <a:avLst>
                <a:gd name="adj" fmla="val 50000"/>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1052" name="テキスト ボックス 1051">
              <a:extLst>
                <a:ext uri="{FF2B5EF4-FFF2-40B4-BE49-F238E27FC236}">
                  <a16:creationId xmlns:a16="http://schemas.microsoft.com/office/drawing/2014/main" id="{516CCC69-BC1C-1AC6-5A9A-CF03D564C640}"/>
                </a:ext>
              </a:extLst>
            </p:cNvPr>
            <p:cNvSpPr txBox="1"/>
            <p:nvPr/>
          </p:nvSpPr>
          <p:spPr>
            <a:xfrm>
              <a:off x="36300" y="4594377"/>
              <a:ext cx="6680434" cy="287771"/>
            </a:xfrm>
            <a:prstGeom prst="rect">
              <a:avLst/>
            </a:prstGeom>
            <a:noFill/>
          </p:spPr>
          <p:txBody>
            <a:bodyPr wrap="square" rtlCol="0">
              <a:spAutoFit/>
            </a:bodyPr>
            <a:lstStyle/>
            <a:p>
              <a:pPr defTabSz="1161368"/>
              <a:r>
                <a:rPr lang="ja-JP" altLang="en-US" sz="1270" b="1" dirty="0">
                  <a:latin typeface="メイリオ" panose="020B0604030504040204" pitchFamily="50" charset="-128"/>
                  <a:ea typeface="メイリオ" panose="020B0604030504040204" pitchFamily="50" charset="-128"/>
                </a:rPr>
                <a:t> ①免税事業者等からの仕入に係る負担軽減措置の控除率の引上げと適用期限の延長</a:t>
              </a:r>
              <a:endParaRPr lang="en-US" altLang="ja-JP" sz="1270" b="1" dirty="0">
                <a:latin typeface="メイリオ" panose="020B0604030504040204" pitchFamily="50" charset="-128"/>
                <a:ea typeface="メイリオ" panose="020B0604030504040204" pitchFamily="50" charset="-128"/>
              </a:endParaRPr>
            </a:p>
          </p:txBody>
        </p:sp>
        <p:sp>
          <p:nvSpPr>
            <p:cNvPr id="1053" name="テキスト ボックス 1052">
              <a:extLst>
                <a:ext uri="{FF2B5EF4-FFF2-40B4-BE49-F238E27FC236}">
                  <a16:creationId xmlns:a16="http://schemas.microsoft.com/office/drawing/2014/main" id="{136F3A12-4AC1-62CC-5223-1F4E5EA9F10F}"/>
                </a:ext>
              </a:extLst>
            </p:cNvPr>
            <p:cNvSpPr txBox="1"/>
            <p:nvPr/>
          </p:nvSpPr>
          <p:spPr>
            <a:xfrm>
              <a:off x="-110420" y="4841320"/>
              <a:ext cx="6614086" cy="399468"/>
            </a:xfrm>
            <a:prstGeom prst="rect">
              <a:avLst/>
            </a:prstGeom>
            <a:noFill/>
          </p:spPr>
          <p:txBody>
            <a:bodyPr wrap="square" rtlCol="0">
              <a:spAutoFit/>
            </a:bodyPr>
            <a:lstStyle/>
            <a:p>
              <a:pPr marL="102469" defTabSz="1161368">
                <a:spcBef>
                  <a:spcPts val="272"/>
                </a:spcBef>
              </a:pPr>
              <a:r>
                <a:rPr lang="ja-JP" altLang="en-US" sz="998" dirty="0">
                  <a:solidFill>
                    <a:schemeClr val="tx1">
                      <a:lumMod val="95000"/>
                      <a:lumOff val="5000"/>
                    </a:schemeClr>
                  </a:solidFill>
                  <a:latin typeface="メイリオ" panose="020B0604030504040204" pitchFamily="50" charset="-128"/>
                  <a:ea typeface="メイリオ" panose="020B0604030504040204" pitchFamily="50" charset="-128"/>
                </a:rPr>
                <a:t>　　消費税インボイス制度導入により、原則、免税事業者からの仕入において仕入税額控除できないが、　　　　</a:t>
              </a:r>
              <a:br>
                <a:rPr lang="en-US" altLang="ja-JP" sz="998" dirty="0">
                  <a:solidFill>
                    <a:schemeClr val="tx1">
                      <a:lumMod val="95000"/>
                      <a:lumOff val="5000"/>
                    </a:schemeClr>
                  </a:solidFill>
                  <a:latin typeface="メイリオ" panose="020B0604030504040204" pitchFamily="50" charset="-128"/>
                  <a:ea typeface="メイリオ" panose="020B0604030504040204" pitchFamily="50" charset="-128"/>
                </a:rPr>
              </a:br>
              <a:r>
                <a:rPr lang="ja-JP" altLang="en-US" sz="998" dirty="0">
                  <a:solidFill>
                    <a:schemeClr val="tx1">
                      <a:lumMod val="95000"/>
                      <a:lumOff val="5000"/>
                    </a:schemeClr>
                  </a:solidFill>
                  <a:latin typeface="メイリオ" panose="020B0604030504040204" pitchFamily="50" charset="-128"/>
                  <a:ea typeface="メイリオ" panose="020B0604030504040204" pitchFamily="50" charset="-128"/>
                </a:rPr>
                <a:t>　　免税事業者の取引排除を防ぐ等の目的から、仕入税額の一部の控除を認める措置が導入されている</a:t>
              </a:r>
              <a:endParaRPr lang="en-US" altLang="ja-JP" sz="998"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071" name="テキスト ボックス 1070">
              <a:extLst>
                <a:ext uri="{FF2B5EF4-FFF2-40B4-BE49-F238E27FC236}">
                  <a16:creationId xmlns:a16="http://schemas.microsoft.com/office/drawing/2014/main" id="{FC8474D4-AC95-43F8-4420-07997A0E9E96}"/>
                </a:ext>
              </a:extLst>
            </p:cNvPr>
            <p:cNvSpPr txBox="1"/>
            <p:nvPr/>
          </p:nvSpPr>
          <p:spPr>
            <a:xfrm>
              <a:off x="2354659" y="5598000"/>
              <a:ext cx="1497798" cy="184666"/>
            </a:xfrm>
            <a:prstGeom prst="roundRect">
              <a:avLst>
                <a:gd name="adj" fmla="val 6877"/>
              </a:avLst>
            </a:prstGeom>
            <a:solidFill>
              <a:srgbClr val="C00000"/>
            </a:solidFill>
          </p:spPr>
          <p:txBody>
            <a:bodyPr wrap="none" lIns="0" tIns="36000" rIns="0" bIns="0" rtlCol="0" anchor="ctr">
              <a:noAutofit/>
            </a:bodyPr>
            <a:lstStyle/>
            <a:p>
              <a:pPr algn="ctr"/>
              <a:r>
                <a:rPr kumimoji="1" lang="en-US" altLang="ja-JP" sz="1050" b="1" dirty="0">
                  <a:solidFill>
                    <a:schemeClr val="bg1"/>
                  </a:solidFill>
                  <a:latin typeface="メイリオ" panose="020B0604030504040204" pitchFamily="50" charset="-128"/>
                  <a:ea typeface="メイリオ" panose="020B0604030504040204" pitchFamily="50" charset="-128"/>
                </a:rPr>
                <a:t>【</a:t>
              </a:r>
              <a:r>
                <a:rPr kumimoji="1" lang="ja-JP" altLang="en-US" sz="1050" b="1" dirty="0">
                  <a:solidFill>
                    <a:schemeClr val="bg1"/>
                  </a:solidFill>
                  <a:latin typeface="メイリオ" panose="020B0604030504040204" pitchFamily="50" charset="-128"/>
                  <a:ea typeface="メイリオ" panose="020B0604030504040204" pitchFamily="50" charset="-128"/>
                </a:rPr>
                <a:t>今後のスケジュール</a:t>
              </a:r>
              <a:r>
                <a:rPr kumimoji="1" lang="en-US" altLang="ja-JP" sz="1050" b="1" dirty="0">
                  <a:solidFill>
                    <a:schemeClr val="bg1"/>
                  </a:solidFill>
                  <a:latin typeface="メイリオ" panose="020B0604030504040204" pitchFamily="50" charset="-128"/>
                  <a:ea typeface="メイリオ" panose="020B0604030504040204" pitchFamily="50" charset="-128"/>
                </a:rPr>
                <a:t>】</a:t>
              </a:r>
              <a:endParaRPr kumimoji="1" lang="ja-JP" altLang="en-US" sz="1050" b="1" dirty="0">
                <a:solidFill>
                  <a:schemeClr val="bg1"/>
                </a:solidFill>
                <a:latin typeface="メイリオ" panose="020B0604030504040204" pitchFamily="50" charset="-128"/>
                <a:ea typeface="メイリオ" panose="020B0604030504040204" pitchFamily="50" charset="-128"/>
              </a:endParaRPr>
            </a:p>
          </p:txBody>
        </p:sp>
        <p:sp>
          <p:nvSpPr>
            <p:cNvPr id="1074" name="テキスト ボックス 1073">
              <a:extLst>
                <a:ext uri="{FF2B5EF4-FFF2-40B4-BE49-F238E27FC236}">
                  <a16:creationId xmlns:a16="http://schemas.microsoft.com/office/drawing/2014/main" id="{9F24FB76-D709-B7A9-304F-2540ED88D6CB}"/>
                </a:ext>
              </a:extLst>
            </p:cNvPr>
            <p:cNvSpPr txBox="1"/>
            <p:nvPr/>
          </p:nvSpPr>
          <p:spPr>
            <a:xfrm>
              <a:off x="3505199" y="5765839"/>
              <a:ext cx="630010" cy="323165"/>
            </a:xfrm>
            <a:prstGeom prst="rect">
              <a:avLst/>
            </a:prstGeom>
            <a:noFill/>
          </p:spPr>
          <p:txBody>
            <a:bodyPr wrap="square" rtlCol="0">
              <a:spAutoFit/>
            </a:bodyPr>
            <a:lstStyle/>
            <a:p>
              <a:pPr algn="ctr">
                <a:lnSpc>
                  <a:spcPts val="900"/>
                </a:lnSpc>
              </a:pPr>
              <a:r>
                <a:rPr kumimoji="1" lang="en-US" altLang="ja-JP" sz="8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8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en-US" altLang="ja-JP" sz="8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8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6" name="テキスト ボックス 1075">
              <a:extLst>
                <a:ext uri="{FF2B5EF4-FFF2-40B4-BE49-F238E27FC236}">
                  <a16:creationId xmlns:a16="http://schemas.microsoft.com/office/drawing/2014/main" id="{DB943192-1446-3B8C-1624-BBFCCD15B772}"/>
                </a:ext>
              </a:extLst>
            </p:cNvPr>
            <p:cNvSpPr txBox="1"/>
            <p:nvPr/>
          </p:nvSpPr>
          <p:spPr>
            <a:xfrm>
              <a:off x="4393166" y="5765839"/>
              <a:ext cx="709938" cy="323165"/>
            </a:xfrm>
            <a:prstGeom prst="rect">
              <a:avLst/>
            </a:prstGeom>
            <a:noFill/>
          </p:spPr>
          <p:txBody>
            <a:bodyPr wrap="square" rtlCol="0">
              <a:spAutoFit/>
            </a:bodyPr>
            <a:lstStyle/>
            <a:p>
              <a:pPr algn="ctr">
                <a:lnSpc>
                  <a:spcPts val="900"/>
                </a:lnSpc>
              </a:pP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2028</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7" name="テキスト ボックス 1076">
              <a:extLst>
                <a:ext uri="{FF2B5EF4-FFF2-40B4-BE49-F238E27FC236}">
                  <a16:creationId xmlns:a16="http://schemas.microsoft.com/office/drawing/2014/main" id="{7DEDADA0-6F4D-31E5-0B31-05928948B9C9}"/>
                </a:ext>
              </a:extLst>
            </p:cNvPr>
            <p:cNvSpPr txBox="1"/>
            <p:nvPr/>
          </p:nvSpPr>
          <p:spPr>
            <a:xfrm>
              <a:off x="5368792" y="5765839"/>
              <a:ext cx="615852" cy="323165"/>
            </a:xfrm>
            <a:prstGeom prst="rect">
              <a:avLst/>
            </a:prstGeom>
            <a:noFill/>
          </p:spPr>
          <p:txBody>
            <a:bodyPr wrap="square" rtlCol="0">
              <a:spAutoFit/>
            </a:bodyPr>
            <a:lstStyle/>
            <a:p>
              <a:pPr algn="ctr">
                <a:lnSpc>
                  <a:spcPts val="900"/>
                </a:lnSpc>
              </a:pP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8" name="テキスト ボックス 1077">
              <a:extLst>
                <a:ext uri="{FF2B5EF4-FFF2-40B4-BE49-F238E27FC236}">
                  <a16:creationId xmlns:a16="http://schemas.microsoft.com/office/drawing/2014/main" id="{E72F52AC-2733-9652-08B5-5C81A5D00215}"/>
                </a:ext>
              </a:extLst>
            </p:cNvPr>
            <p:cNvSpPr txBox="1"/>
            <p:nvPr/>
          </p:nvSpPr>
          <p:spPr>
            <a:xfrm>
              <a:off x="5833602" y="5765839"/>
              <a:ext cx="657430" cy="323165"/>
            </a:xfrm>
            <a:prstGeom prst="rect">
              <a:avLst/>
            </a:prstGeom>
            <a:noFill/>
          </p:spPr>
          <p:txBody>
            <a:bodyPr wrap="square" rtlCol="0">
              <a:spAutoFit/>
            </a:bodyPr>
            <a:lstStyle/>
            <a:p>
              <a:pPr algn="ctr">
                <a:lnSpc>
                  <a:spcPts val="900"/>
                </a:lnSpc>
              </a:pPr>
              <a:r>
                <a:rPr kumimoji="1"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2031</a:t>
              </a:r>
              <a:r>
                <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９月末</a:t>
              </a:r>
              <a:endParaRPr kumimoji="1"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2" name="テキスト ボックス 1081">
              <a:extLst>
                <a:ext uri="{FF2B5EF4-FFF2-40B4-BE49-F238E27FC236}">
                  <a16:creationId xmlns:a16="http://schemas.microsoft.com/office/drawing/2014/main" id="{1B39ED39-F619-6D83-3965-251DA3CF5C8A}"/>
                </a:ext>
              </a:extLst>
            </p:cNvPr>
            <p:cNvSpPr txBox="1"/>
            <p:nvPr/>
          </p:nvSpPr>
          <p:spPr>
            <a:xfrm>
              <a:off x="2785614" y="5983562"/>
              <a:ext cx="1037922" cy="208840"/>
            </a:xfrm>
            <a:prstGeom prst="rect">
              <a:avLst/>
            </a:prstGeom>
            <a:noFill/>
          </p:spPr>
          <p:txBody>
            <a:bodyPr wrap="square" rtlCol="0">
              <a:spAutoFit/>
            </a:bodyPr>
            <a:lstStyle/>
            <a:p>
              <a:pPr algn="ctr">
                <a:lnSpc>
                  <a:spcPts val="1000"/>
                </a:lnSpc>
              </a:pPr>
              <a:r>
                <a:rPr kumimoji="1" lang="ja-JP" altLang="en-US" sz="8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従来の控除率</a:t>
              </a:r>
              <a:endParaRPr kumimoji="1" lang="en-US" altLang="ja-JP" sz="8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3" name="テキスト ボックス 1082">
              <a:extLst>
                <a:ext uri="{FF2B5EF4-FFF2-40B4-BE49-F238E27FC236}">
                  <a16:creationId xmlns:a16="http://schemas.microsoft.com/office/drawing/2014/main" id="{80787D1F-091D-CA68-62F4-0E110922A25C}"/>
                </a:ext>
              </a:extLst>
            </p:cNvPr>
            <p:cNvSpPr txBox="1"/>
            <p:nvPr/>
          </p:nvSpPr>
          <p:spPr>
            <a:xfrm>
              <a:off x="2374833" y="6072135"/>
              <a:ext cx="630010" cy="207749"/>
            </a:xfrm>
            <a:prstGeom prst="rect">
              <a:avLst/>
            </a:prstGeom>
            <a:noFill/>
          </p:spPr>
          <p:txBody>
            <a:bodyPr wrap="square" rtlCol="0">
              <a:spAutoFit/>
            </a:bodyPr>
            <a:lstStyle/>
            <a:p>
              <a:pPr algn="ctr">
                <a:lnSpc>
                  <a:spcPts val="900"/>
                </a:lnSpc>
              </a:pP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4" name="テキスト ボックス 1083">
              <a:extLst>
                <a:ext uri="{FF2B5EF4-FFF2-40B4-BE49-F238E27FC236}">
                  <a16:creationId xmlns:a16="http://schemas.microsoft.com/office/drawing/2014/main" id="{8C3B6636-4D7D-5E1B-909F-F31C58E1AF4B}"/>
                </a:ext>
              </a:extLst>
            </p:cNvPr>
            <p:cNvSpPr txBox="1"/>
            <p:nvPr/>
          </p:nvSpPr>
          <p:spPr>
            <a:xfrm>
              <a:off x="4929390" y="6468467"/>
              <a:ext cx="630010" cy="207749"/>
            </a:xfrm>
            <a:prstGeom prst="rect">
              <a:avLst/>
            </a:prstGeom>
            <a:noFill/>
          </p:spPr>
          <p:txBody>
            <a:bodyPr wrap="square" rtlCol="0">
              <a:spAutoFit/>
            </a:bodyPr>
            <a:lstStyle/>
            <a:p>
              <a:pPr algn="ctr">
                <a:lnSpc>
                  <a:spcPts val="900"/>
                </a:lnSpc>
              </a:pPr>
              <a:r>
                <a:rPr kumimoji="1"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6" name="テキスト ボックス 1085">
              <a:extLst>
                <a:ext uri="{FF2B5EF4-FFF2-40B4-BE49-F238E27FC236}">
                  <a16:creationId xmlns:a16="http://schemas.microsoft.com/office/drawing/2014/main" id="{CF9B5C60-BFA0-7785-A4C1-C720FA0ED7B6}"/>
                </a:ext>
              </a:extLst>
            </p:cNvPr>
            <p:cNvSpPr txBox="1"/>
            <p:nvPr/>
          </p:nvSpPr>
          <p:spPr>
            <a:xfrm>
              <a:off x="2554560" y="6376550"/>
              <a:ext cx="309700" cy="917282"/>
            </a:xfrm>
            <a:prstGeom prst="rect">
              <a:avLst/>
            </a:prstGeom>
            <a:noFill/>
          </p:spPr>
          <p:txBody>
            <a:bodyPr vert="eaVert" wrap="square" rtlCol="0">
              <a:spAutoFit/>
            </a:bodyPr>
            <a:lstStyle/>
            <a:p>
              <a:pPr algn="ctr">
                <a:lnSpc>
                  <a:spcPts val="900"/>
                </a:lnSpc>
              </a:pPr>
              <a:r>
                <a:rPr kumimoji="1" lang="ja-JP" altLang="en-US" sz="10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控 除 率</a:t>
              </a:r>
              <a:endParaRPr kumimoji="1" lang="en-US" altLang="ja-JP" sz="10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87" name="Picture 2">
              <a:extLst>
                <a:ext uri="{FF2B5EF4-FFF2-40B4-BE49-F238E27FC236}">
                  <a16:creationId xmlns:a16="http://schemas.microsoft.com/office/drawing/2014/main" id="{6E233246-ED64-37D9-249B-0B4087C681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924" y="6113009"/>
              <a:ext cx="786692" cy="576251"/>
            </a:xfrm>
            <a:prstGeom prst="rect">
              <a:avLst/>
            </a:prstGeom>
            <a:noFill/>
            <a:extLst>
              <a:ext uri="{909E8E84-426E-40DD-AFC4-6F175D3DCCD1}">
                <a14:hiddenFill xmlns:a14="http://schemas.microsoft.com/office/drawing/2010/main">
                  <a:solidFill>
                    <a:srgbClr val="FFFFFF"/>
                  </a:solidFill>
                </a14:hiddenFill>
              </a:ext>
            </a:extLst>
          </p:spPr>
        </p:pic>
        <p:sp>
          <p:nvSpPr>
            <p:cNvPr id="128" name="思考の吹き出し: 雲形 127">
              <a:extLst>
                <a:ext uri="{FF2B5EF4-FFF2-40B4-BE49-F238E27FC236}">
                  <a16:creationId xmlns:a16="http://schemas.microsoft.com/office/drawing/2014/main" id="{BA037752-8650-74A6-7F1E-84396D380788}"/>
                </a:ext>
              </a:extLst>
            </p:cNvPr>
            <p:cNvSpPr/>
            <p:nvPr/>
          </p:nvSpPr>
          <p:spPr>
            <a:xfrm rot="21369716" flipV="1">
              <a:off x="539836" y="5689894"/>
              <a:ext cx="1769496" cy="5628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266485 w 1857760"/>
                <a:gd name="connsiteY0" fmla="*/ 13045 h 907177"/>
                <a:gd name="connsiteX1" fmla="*/ 241286 w 1857760"/>
                <a:gd name="connsiteY1" fmla="*/ 38244 h 907177"/>
                <a:gd name="connsiteX2" fmla="*/ 216087 w 1857760"/>
                <a:gd name="connsiteY2" fmla="*/ 13045 h 907177"/>
                <a:gd name="connsiteX3" fmla="*/ 241286 w 1857760"/>
                <a:gd name="connsiteY3" fmla="*/ -12154 h 907177"/>
                <a:gd name="connsiteX4" fmla="*/ 266485 w 1857760"/>
                <a:gd name="connsiteY4" fmla="*/ 13045 h 907177"/>
                <a:gd name="connsiteX0" fmla="*/ 319050 w 1857760"/>
                <a:gd name="connsiteY0" fmla="*/ 30579 h 907177"/>
                <a:gd name="connsiteX1" fmla="*/ 268651 w 1857760"/>
                <a:gd name="connsiteY1" fmla="*/ 80978 h 907177"/>
                <a:gd name="connsiteX2" fmla="*/ 218252 w 1857760"/>
                <a:gd name="connsiteY2" fmla="*/ 30579 h 907177"/>
                <a:gd name="connsiteX3" fmla="*/ 268651 w 1857760"/>
                <a:gd name="connsiteY3" fmla="*/ -19820 h 907177"/>
                <a:gd name="connsiteX4" fmla="*/ 319050 w 1857760"/>
                <a:gd name="connsiteY4" fmla="*/ 30579 h 907177"/>
                <a:gd name="connsiteX0" fmla="*/ 414052 w 1857760"/>
                <a:gd name="connsiteY0" fmla="*/ 75301 h 907177"/>
                <a:gd name="connsiteX1" fmla="*/ 338454 w 1857760"/>
                <a:gd name="connsiteY1" fmla="*/ 150899 h 907177"/>
                <a:gd name="connsiteX2" fmla="*/ 262856 w 1857760"/>
                <a:gd name="connsiteY2" fmla="*/ 75301 h 907177"/>
                <a:gd name="connsiteX3" fmla="*/ 338454 w 1857760"/>
                <a:gd name="connsiteY3" fmla="*/ -297 h 907177"/>
                <a:gd name="connsiteX4" fmla="*/ 414052 w 1857760"/>
                <a:gd name="connsiteY4" fmla="*/ 75301 h 907177"/>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5314 h 44304"/>
                <a:gd name="connsiteX1" fmla="*/ 5659 w 43256"/>
                <a:gd name="connsiteY1" fmla="*/ 7851 h 44304"/>
                <a:gd name="connsiteX2" fmla="*/ 14041 w 43256"/>
                <a:gd name="connsiteY2" fmla="*/ 6146 h 44304"/>
                <a:gd name="connsiteX3" fmla="*/ 22492 w 43256"/>
                <a:gd name="connsiteY3" fmla="*/ 4376 h 44304"/>
                <a:gd name="connsiteX4" fmla="*/ 25785 w 43256"/>
                <a:gd name="connsiteY4" fmla="*/ 1144 h 44304"/>
                <a:gd name="connsiteX5" fmla="*/ 29869 w 43256"/>
                <a:gd name="connsiteY5" fmla="*/ 3425 h 44304"/>
                <a:gd name="connsiteX6" fmla="*/ 35499 w 43256"/>
                <a:gd name="connsiteY6" fmla="*/ 1634 h 44304"/>
                <a:gd name="connsiteX7" fmla="*/ 38354 w 43256"/>
                <a:gd name="connsiteY7" fmla="*/ 6520 h 44304"/>
                <a:gd name="connsiteX8" fmla="*/ 42018 w 43256"/>
                <a:gd name="connsiteY8" fmla="*/ 11262 h 44304"/>
                <a:gd name="connsiteX9" fmla="*/ 41854 w 43256"/>
                <a:gd name="connsiteY9" fmla="*/ 16404 h 44304"/>
                <a:gd name="connsiteX10" fmla="*/ 43052 w 43256"/>
                <a:gd name="connsiteY10" fmla="*/ 24266 h 44304"/>
                <a:gd name="connsiteX11" fmla="*/ 37440 w 43256"/>
                <a:gd name="connsiteY11" fmla="*/ 31148 h 44304"/>
                <a:gd name="connsiteX12" fmla="*/ 35431 w 43256"/>
                <a:gd name="connsiteY12" fmla="*/ 37045 h 44304"/>
                <a:gd name="connsiteX13" fmla="*/ 28591 w 43256"/>
                <a:gd name="connsiteY13" fmla="*/ 37759 h 44304"/>
                <a:gd name="connsiteX14" fmla="*/ 23703 w 43256"/>
                <a:gd name="connsiteY14" fmla="*/ 44050 h 44304"/>
                <a:gd name="connsiteX15" fmla="*/ 16516 w 43256"/>
                <a:gd name="connsiteY15" fmla="*/ 40210 h 44304"/>
                <a:gd name="connsiteX16" fmla="*/ 5840 w 43256"/>
                <a:gd name="connsiteY16" fmla="*/ 36416 h 44304"/>
                <a:gd name="connsiteX17" fmla="*/ 1146 w 43256"/>
                <a:gd name="connsiteY17" fmla="*/ 32194 h 44304"/>
                <a:gd name="connsiteX18" fmla="*/ 2149 w 43256"/>
                <a:gd name="connsiteY18" fmla="*/ 26495 h 44304"/>
                <a:gd name="connsiteX19" fmla="*/ 31 w 43256"/>
                <a:gd name="connsiteY19" fmla="*/ 20648 h 44304"/>
                <a:gd name="connsiteX20" fmla="*/ 3899 w 43256"/>
                <a:gd name="connsiteY20" fmla="*/ 15451 h 44304"/>
                <a:gd name="connsiteX21" fmla="*/ 3936 w 43256"/>
                <a:gd name="connsiteY21" fmla="*/ 15314 h 44304"/>
                <a:gd name="connsiteX0" fmla="*/ 268033 w 1860168"/>
                <a:gd name="connsiteY0" fmla="*/ 32865 h 930357"/>
                <a:gd name="connsiteX1" fmla="*/ 242834 w 1860168"/>
                <a:gd name="connsiteY1" fmla="*/ 58064 h 930357"/>
                <a:gd name="connsiteX2" fmla="*/ 217635 w 1860168"/>
                <a:gd name="connsiteY2" fmla="*/ 32865 h 930357"/>
                <a:gd name="connsiteX3" fmla="*/ 242834 w 1860168"/>
                <a:gd name="connsiteY3" fmla="*/ 7666 h 930357"/>
                <a:gd name="connsiteX4" fmla="*/ 268033 w 1860168"/>
                <a:gd name="connsiteY4" fmla="*/ 32865 h 930357"/>
                <a:gd name="connsiteX0" fmla="*/ 320598 w 1860168"/>
                <a:gd name="connsiteY0" fmla="*/ 50399 h 930357"/>
                <a:gd name="connsiteX1" fmla="*/ 270199 w 1860168"/>
                <a:gd name="connsiteY1" fmla="*/ 100798 h 930357"/>
                <a:gd name="connsiteX2" fmla="*/ 219800 w 1860168"/>
                <a:gd name="connsiteY2" fmla="*/ 50399 h 930357"/>
                <a:gd name="connsiteX3" fmla="*/ 270199 w 1860168"/>
                <a:gd name="connsiteY3" fmla="*/ 0 h 930357"/>
                <a:gd name="connsiteX4" fmla="*/ 320598 w 1860168"/>
                <a:gd name="connsiteY4" fmla="*/ 50399 h 930357"/>
                <a:gd name="connsiteX0" fmla="*/ 415600 w 1860168"/>
                <a:gd name="connsiteY0" fmla="*/ 95121 h 930357"/>
                <a:gd name="connsiteX1" fmla="*/ 340002 w 1860168"/>
                <a:gd name="connsiteY1" fmla="*/ 170719 h 930357"/>
                <a:gd name="connsiteX2" fmla="*/ 264404 w 1860168"/>
                <a:gd name="connsiteY2" fmla="*/ 95121 h 930357"/>
                <a:gd name="connsiteX3" fmla="*/ 340002 w 1860168"/>
                <a:gd name="connsiteY3" fmla="*/ 19523 h 930357"/>
                <a:gd name="connsiteX4" fmla="*/ 415600 w 1860168"/>
                <a:gd name="connsiteY4" fmla="*/ 95121 h 930357"/>
                <a:gd name="connsiteX0" fmla="*/ 4729 w 43256"/>
                <a:gd name="connsiteY0" fmla="*/ 27121 h 44304"/>
                <a:gd name="connsiteX1" fmla="*/ 2196 w 43256"/>
                <a:gd name="connsiteY1" fmla="*/ 26324 h 44304"/>
                <a:gd name="connsiteX2" fmla="*/ 6964 w 43256"/>
                <a:gd name="connsiteY2" fmla="*/ 35843 h 44304"/>
                <a:gd name="connsiteX3" fmla="*/ 5856 w 43256"/>
                <a:gd name="connsiteY3" fmla="*/ 36224 h 44304"/>
                <a:gd name="connsiteX4" fmla="*/ 16514 w 43256"/>
                <a:gd name="connsiteY4" fmla="*/ 40034 h 44304"/>
                <a:gd name="connsiteX5" fmla="*/ 15846 w 43256"/>
                <a:gd name="connsiteY5" fmla="*/ 38294 h 44304"/>
                <a:gd name="connsiteX6" fmla="*/ 28863 w 43256"/>
                <a:gd name="connsiteY6" fmla="*/ 35695 h 44304"/>
                <a:gd name="connsiteX7" fmla="*/ 28596 w 43256"/>
                <a:gd name="connsiteY7" fmla="*/ 37604 h 44304"/>
                <a:gd name="connsiteX8" fmla="*/ 37524 w 43256"/>
                <a:gd name="connsiteY8" fmla="*/ 31080 h 44304"/>
                <a:gd name="connsiteX9" fmla="*/ 37416 w 43256"/>
                <a:gd name="connsiteY9" fmla="*/ 31034 h 44304"/>
                <a:gd name="connsiteX10" fmla="*/ 41834 w 43256"/>
                <a:gd name="connsiteY10" fmla="*/ 16298 h 44304"/>
                <a:gd name="connsiteX11" fmla="*/ 40386 w 43256"/>
                <a:gd name="connsiteY11" fmla="*/ 18974 h 44304"/>
                <a:gd name="connsiteX12" fmla="*/ 38360 w 43256"/>
                <a:gd name="connsiteY12" fmla="*/ 6370 h 44304"/>
                <a:gd name="connsiteX13" fmla="*/ 38436 w 43256"/>
                <a:gd name="connsiteY13" fmla="*/ 7634 h 44304"/>
                <a:gd name="connsiteX14" fmla="*/ 29114 w 43256"/>
                <a:gd name="connsiteY14" fmla="*/ 4896 h 44304"/>
                <a:gd name="connsiteX15" fmla="*/ 29856 w 43256"/>
                <a:gd name="connsiteY15" fmla="*/ 3284 h 44304"/>
                <a:gd name="connsiteX16" fmla="*/ 22177 w 43256"/>
                <a:gd name="connsiteY16" fmla="*/ 5664 h 44304"/>
                <a:gd name="connsiteX17" fmla="*/ 22536 w 43256"/>
                <a:gd name="connsiteY17" fmla="*/ 4274 h 44304"/>
                <a:gd name="connsiteX18" fmla="*/ 14036 w 43256"/>
                <a:gd name="connsiteY18" fmla="*/ 6136 h 44304"/>
                <a:gd name="connsiteX19" fmla="*/ 15336 w 43256"/>
                <a:gd name="connsiteY19" fmla="*/ 7484 h 44304"/>
                <a:gd name="connsiteX20" fmla="*/ 4163 w 43256"/>
                <a:gd name="connsiteY20" fmla="*/ 16733 h 44304"/>
                <a:gd name="connsiteX21" fmla="*/ 3936 w 43256"/>
                <a:gd name="connsiteY21" fmla="*/ 15314 h 44304"/>
                <a:gd name="connsiteX0" fmla="*/ 3936 w 43256"/>
                <a:gd name="connsiteY0" fmla="*/ 15314 h 44304"/>
                <a:gd name="connsiteX1" fmla="*/ 5659 w 43256"/>
                <a:gd name="connsiteY1" fmla="*/ 7851 h 44304"/>
                <a:gd name="connsiteX2" fmla="*/ 14041 w 43256"/>
                <a:gd name="connsiteY2" fmla="*/ 6146 h 44304"/>
                <a:gd name="connsiteX3" fmla="*/ 22492 w 43256"/>
                <a:gd name="connsiteY3" fmla="*/ 4376 h 44304"/>
                <a:gd name="connsiteX4" fmla="*/ 25785 w 43256"/>
                <a:gd name="connsiteY4" fmla="*/ 1144 h 44304"/>
                <a:gd name="connsiteX5" fmla="*/ 29869 w 43256"/>
                <a:gd name="connsiteY5" fmla="*/ 3425 h 44304"/>
                <a:gd name="connsiteX6" fmla="*/ 35499 w 43256"/>
                <a:gd name="connsiteY6" fmla="*/ 1634 h 44304"/>
                <a:gd name="connsiteX7" fmla="*/ 38354 w 43256"/>
                <a:gd name="connsiteY7" fmla="*/ 6520 h 44304"/>
                <a:gd name="connsiteX8" fmla="*/ 42018 w 43256"/>
                <a:gd name="connsiteY8" fmla="*/ 11262 h 44304"/>
                <a:gd name="connsiteX9" fmla="*/ 41854 w 43256"/>
                <a:gd name="connsiteY9" fmla="*/ 16404 h 44304"/>
                <a:gd name="connsiteX10" fmla="*/ 43052 w 43256"/>
                <a:gd name="connsiteY10" fmla="*/ 24266 h 44304"/>
                <a:gd name="connsiteX11" fmla="*/ 37440 w 43256"/>
                <a:gd name="connsiteY11" fmla="*/ 31148 h 44304"/>
                <a:gd name="connsiteX12" fmla="*/ 35431 w 43256"/>
                <a:gd name="connsiteY12" fmla="*/ 37045 h 44304"/>
                <a:gd name="connsiteX13" fmla="*/ 28591 w 43256"/>
                <a:gd name="connsiteY13" fmla="*/ 37759 h 44304"/>
                <a:gd name="connsiteX14" fmla="*/ 23703 w 43256"/>
                <a:gd name="connsiteY14" fmla="*/ 44050 h 44304"/>
                <a:gd name="connsiteX15" fmla="*/ 16516 w 43256"/>
                <a:gd name="connsiteY15" fmla="*/ 40210 h 44304"/>
                <a:gd name="connsiteX16" fmla="*/ 5840 w 43256"/>
                <a:gd name="connsiteY16" fmla="*/ 36416 h 44304"/>
                <a:gd name="connsiteX17" fmla="*/ 1146 w 43256"/>
                <a:gd name="connsiteY17" fmla="*/ 32194 h 44304"/>
                <a:gd name="connsiteX18" fmla="*/ 2149 w 43256"/>
                <a:gd name="connsiteY18" fmla="*/ 26495 h 44304"/>
                <a:gd name="connsiteX19" fmla="*/ 31 w 43256"/>
                <a:gd name="connsiteY19" fmla="*/ 20648 h 44304"/>
                <a:gd name="connsiteX20" fmla="*/ 3899 w 43256"/>
                <a:gd name="connsiteY20" fmla="*/ 15451 h 44304"/>
                <a:gd name="connsiteX21" fmla="*/ 3936 w 43256"/>
                <a:gd name="connsiteY21" fmla="*/ 15314 h 44304"/>
                <a:gd name="connsiteX0" fmla="*/ 268033 w 1860168"/>
                <a:gd name="connsiteY0" fmla="*/ 32865 h 930357"/>
                <a:gd name="connsiteX1" fmla="*/ 242834 w 1860168"/>
                <a:gd name="connsiteY1" fmla="*/ 58064 h 930357"/>
                <a:gd name="connsiteX2" fmla="*/ 217635 w 1860168"/>
                <a:gd name="connsiteY2" fmla="*/ 32865 h 930357"/>
                <a:gd name="connsiteX3" fmla="*/ 242834 w 1860168"/>
                <a:gd name="connsiteY3" fmla="*/ 7666 h 930357"/>
                <a:gd name="connsiteX4" fmla="*/ 268033 w 1860168"/>
                <a:gd name="connsiteY4" fmla="*/ 32865 h 930357"/>
                <a:gd name="connsiteX0" fmla="*/ 320598 w 1860168"/>
                <a:gd name="connsiteY0" fmla="*/ 50399 h 930357"/>
                <a:gd name="connsiteX1" fmla="*/ 270199 w 1860168"/>
                <a:gd name="connsiteY1" fmla="*/ 100798 h 930357"/>
                <a:gd name="connsiteX2" fmla="*/ 219800 w 1860168"/>
                <a:gd name="connsiteY2" fmla="*/ 50399 h 930357"/>
                <a:gd name="connsiteX3" fmla="*/ 270199 w 1860168"/>
                <a:gd name="connsiteY3" fmla="*/ 0 h 930357"/>
                <a:gd name="connsiteX4" fmla="*/ 320598 w 1860168"/>
                <a:gd name="connsiteY4" fmla="*/ 50399 h 930357"/>
                <a:gd name="connsiteX0" fmla="*/ 415600 w 1860168"/>
                <a:gd name="connsiteY0" fmla="*/ 95121 h 930357"/>
                <a:gd name="connsiteX1" fmla="*/ 340002 w 1860168"/>
                <a:gd name="connsiteY1" fmla="*/ 170719 h 930357"/>
                <a:gd name="connsiteX2" fmla="*/ 264404 w 1860168"/>
                <a:gd name="connsiteY2" fmla="*/ 95121 h 930357"/>
                <a:gd name="connsiteX3" fmla="*/ 340002 w 1860168"/>
                <a:gd name="connsiteY3" fmla="*/ 19523 h 930357"/>
                <a:gd name="connsiteX4" fmla="*/ 415600 w 1860168"/>
                <a:gd name="connsiteY4" fmla="*/ 95121 h 930357"/>
                <a:gd name="connsiteX0" fmla="*/ 4729 w 43256"/>
                <a:gd name="connsiteY0" fmla="*/ 27121 h 44304"/>
                <a:gd name="connsiteX1" fmla="*/ 2196 w 43256"/>
                <a:gd name="connsiteY1" fmla="*/ 26324 h 44304"/>
                <a:gd name="connsiteX2" fmla="*/ 6964 w 43256"/>
                <a:gd name="connsiteY2" fmla="*/ 35843 h 44304"/>
                <a:gd name="connsiteX3" fmla="*/ 5856 w 43256"/>
                <a:gd name="connsiteY3" fmla="*/ 36224 h 44304"/>
                <a:gd name="connsiteX4" fmla="*/ 16514 w 43256"/>
                <a:gd name="connsiteY4" fmla="*/ 40034 h 44304"/>
                <a:gd name="connsiteX5" fmla="*/ 15846 w 43256"/>
                <a:gd name="connsiteY5" fmla="*/ 38294 h 44304"/>
                <a:gd name="connsiteX6" fmla="*/ 28863 w 43256"/>
                <a:gd name="connsiteY6" fmla="*/ 35695 h 44304"/>
                <a:gd name="connsiteX7" fmla="*/ 28596 w 43256"/>
                <a:gd name="connsiteY7" fmla="*/ 37604 h 44304"/>
                <a:gd name="connsiteX8" fmla="*/ 37524 w 43256"/>
                <a:gd name="connsiteY8" fmla="*/ 31080 h 44304"/>
                <a:gd name="connsiteX9" fmla="*/ 37416 w 43256"/>
                <a:gd name="connsiteY9" fmla="*/ 31034 h 44304"/>
                <a:gd name="connsiteX10" fmla="*/ 41834 w 43256"/>
                <a:gd name="connsiteY10" fmla="*/ 16298 h 44304"/>
                <a:gd name="connsiteX11" fmla="*/ 40386 w 43256"/>
                <a:gd name="connsiteY11" fmla="*/ 18974 h 44304"/>
                <a:gd name="connsiteX12" fmla="*/ 38360 w 43256"/>
                <a:gd name="connsiteY12" fmla="*/ 6370 h 44304"/>
                <a:gd name="connsiteX13" fmla="*/ 38436 w 43256"/>
                <a:gd name="connsiteY13" fmla="*/ 7634 h 44304"/>
                <a:gd name="connsiteX14" fmla="*/ 29114 w 43256"/>
                <a:gd name="connsiteY14" fmla="*/ 4896 h 44304"/>
                <a:gd name="connsiteX15" fmla="*/ 29856 w 43256"/>
                <a:gd name="connsiteY15" fmla="*/ 3284 h 44304"/>
                <a:gd name="connsiteX16" fmla="*/ 22177 w 43256"/>
                <a:gd name="connsiteY16" fmla="*/ 5664 h 44304"/>
                <a:gd name="connsiteX17" fmla="*/ 22536 w 43256"/>
                <a:gd name="connsiteY17" fmla="*/ 4274 h 44304"/>
                <a:gd name="connsiteX18" fmla="*/ 14036 w 43256"/>
                <a:gd name="connsiteY18" fmla="*/ 6136 h 44304"/>
                <a:gd name="connsiteX19" fmla="*/ 15336 w 43256"/>
                <a:gd name="connsiteY19" fmla="*/ 7484 h 44304"/>
                <a:gd name="connsiteX20" fmla="*/ 4163 w 43256"/>
                <a:gd name="connsiteY20" fmla="*/ 16733 h 44304"/>
                <a:gd name="connsiteX21" fmla="*/ 3936 w 43256"/>
                <a:gd name="connsiteY21" fmla="*/ 15314 h 4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4304">
                  <a:moveTo>
                    <a:pt x="3936" y="15314"/>
                  </a:moveTo>
                  <a:cubicBezTo>
                    <a:pt x="3665" y="12601"/>
                    <a:pt x="4297" y="9865"/>
                    <a:pt x="5659" y="7851"/>
                  </a:cubicBezTo>
                  <a:cubicBezTo>
                    <a:pt x="7811" y="4670"/>
                    <a:pt x="11300" y="3961"/>
                    <a:pt x="14041" y="6146"/>
                  </a:cubicBezTo>
                  <a:cubicBezTo>
                    <a:pt x="15714" y="1853"/>
                    <a:pt x="19950" y="966"/>
                    <a:pt x="22492" y="4376"/>
                  </a:cubicBezTo>
                  <a:cubicBezTo>
                    <a:pt x="23133" y="2627"/>
                    <a:pt x="24364" y="1418"/>
                    <a:pt x="25785" y="1144"/>
                  </a:cubicBezTo>
                  <a:cubicBezTo>
                    <a:pt x="27349" y="842"/>
                    <a:pt x="28911" y="1714"/>
                    <a:pt x="29869" y="3425"/>
                  </a:cubicBezTo>
                  <a:cubicBezTo>
                    <a:pt x="31251" y="1211"/>
                    <a:pt x="33537" y="484"/>
                    <a:pt x="35499" y="1634"/>
                  </a:cubicBezTo>
                  <a:cubicBezTo>
                    <a:pt x="36994" y="2510"/>
                    <a:pt x="38066" y="4344"/>
                    <a:pt x="38354" y="6520"/>
                  </a:cubicBezTo>
                  <a:cubicBezTo>
                    <a:pt x="40082" y="7162"/>
                    <a:pt x="41458" y="8942"/>
                    <a:pt x="42018" y="11262"/>
                  </a:cubicBezTo>
                  <a:cubicBezTo>
                    <a:pt x="42425" y="12946"/>
                    <a:pt x="42367" y="14775"/>
                    <a:pt x="41854" y="16404"/>
                  </a:cubicBezTo>
                  <a:cubicBezTo>
                    <a:pt x="43115" y="18638"/>
                    <a:pt x="43556" y="21534"/>
                    <a:pt x="43052" y="24266"/>
                  </a:cubicBezTo>
                  <a:cubicBezTo>
                    <a:pt x="42382" y="27898"/>
                    <a:pt x="40164" y="30618"/>
                    <a:pt x="37440" y="31148"/>
                  </a:cubicBezTo>
                  <a:cubicBezTo>
                    <a:pt x="37427" y="33415"/>
                    <a:pt x="36694" y="35565"/>
                    <a:pt x="35431" y="37045"/>
                  </a:cubicBezTo>
                  <a:cubicBezTo>
                    <a:pt x="33512" y="39294"/>
                    <a:pt x="30740" y="39583"/>
                    <a:pt x="28591" y="37759"/>
                  </a:cubicBezTo>
                  <a:cubicBezTo>
                    <a:pt x="27896" y="40892"/>
                    <a:pt x="26035" y="43287"/>
                    <a:pt x="23703" y="44050"/>
                  </a:cubicBezTo>
                  <a:cubicBezTo>
                    <a:pt x="20955" y="44949"/>
                    <a:pt x="18087" y="43417"/>
                    <a:pt x="16516" y="40210"/>
                  </a:cubicBezTo>
                  <a:cubicBezTo>
                    <a:pt x="12808" y="43254"/>
                    <a:pt x="7992" y="41543"/>
                    <a:pt x="5840" y="36416"/>
                  </a:cubicBezTo>
                  <a:cubicBezTo>
                    <a:pt x="3726" y="36753"/>
                    <a:pt x="1741" y="34968"/>
                    <a:pt x="1146" y="32194"/>
                  </a:cubicBezTo>
                  <a:cubicBezTo>
                    <a:pt x="715" y="30187"/>
                    <a:pt x="1096" y="28021"/>
                    <a:pt x="2149" y="26495"/>
                  </a:cubicBezTo>
                  <a:cubicBezTo>
                    <a:pt x="655" y="25298"/>
                    <a:pt x="-177" y="23001"/>
                    <a:pt x="31" y="20648"/>
                  </a:cubicBezTo>
                  <a:cubicBezTo>
                    <a:pt x="275" y="17893"/>
                    <a:pt x="1881" y="15735"/>
                    <a:pt x="3899" y="15451"/>
                  </a:cubicBezTo>
                  <a:cubicBezTo>
                    <a:pt x="3911" y="15405"/>
                    <a:pt x="3924" y="15360"/>
                    <a:pt x="3936" y="15314"/>
                  </a:cubicBezTo>
                  <a:close/>
                </a:path>
                <a:path w="1860168" h="930357">
                  <a:moveTo>
                    <a:pt x="268033" y="32865"/>
                  </a:moveTo>
                  <a:cubicBezTo>
                    <a:pt x="268033" y="46782"/>
                    <a:pt x="256751" y="58064"/>
                    <a:pt x="242834" y="58064"/>
                  </a:cubicBezTo>
                  <a:cubicBezTo>
                    <a:pt x="228917" y="58064"/>
                    <a:pt x="217635" y="46782"/>
                    <a:pt x="217635" y="32865"/>
                  </a:cubicBezTo>
                  <a:cubicBezTo>
                    <a:pt x="217635" y="18948"/>
                    <a:pt x="228917" y="7666"/>
                    <a:pt x="242834" y="7666"/>
                  </a:cubicBezTo>
                  <a:cubicBezTo>
                    <a:pt x="256751" y="7666"/>
                    <a:pt x="268033" y="18948"/>
                    <a:pt x="268033" y="32865"/>
                  </a:cubicBezTo>
                  <a:close/>
                </a:path>
                <a:path w="1860168" h="930357">
                  <a:moveTo>
                    <a:pt x="320598" y="50399"/>
                  </a:moveTo>
                  <a:cubicBezTo>
                    <a:pt x="320598" y="78234"/>
                    <a:pt x="298034" y="100798"/>
                    <a:pt x="270199" y="100798"/>
                  </a:cubicBezTo>
                  <a:cubicBezTo>
                    <a:pt x="242364" y="100798"/>
                    <a:pt x="219800" y="78234"/>
                    <a:pt x="219800" y="50399"/>
                  </a:cubicBezTo>
                  <a:cubicBezTo>
                    <a:pt x="219800" y="22564"/>
                    <a:pt x="242364" y="0"/>
                    <a:pt x="270199" y="0"/>
                  </a:cubicBezTo>
                  <a:cubicBezTo>
                    <a:pt x="298034" y="0"/>
                    <a:pt x="320598" y="22564"/>
                    <a:pt x="320598" y="50399"/>
                  </a:cubicBezTo>
                  <a:close/>
                </a:path>
                <a:path w="1860168" h="930357">
                  <a:moveTo>
                    <a:pt x="415600" y="95121"/>
                  </a:moveTo>
                  <a:cubicBezTo>
                    <a:pt x="415600" y="136873"/>
                    <a:pt x="381754" y="170719"/>
                    <a:pt x="340002" y="170719"/>
                  </a:cubicBezTo>
                  <a:cubicBezTo>
                    <a:pt x="298250" y="170719"/>
                    <a:pt x="264404" y="136873"/>
                    <a:pt x="264404" y="95121"/>
                  </a:cubicBezTo>
                  <a:cubicBezTo>
                    <a:pt x="264404" y="53369"/>
                    <a:pt x="298250" y="19523"/>
                    <a:pt x="340002" y="19523"/>
                  </a:cubicBezTo>
                  <a:cubicBezTo>
                    <a:pt x="381754" y="19523"/>
                    <a:pt x="415600" y="53369"/>
                    <a:pt x="415600" y="95121"/>
                  </a:cubicBezTo>
                  <a:close/>
                </a:path>
                <a:path w="43256" h="44304" fill="none" extrusionOk="0">
                  <a:moveTo>
                    <a:pt x="4729" y="27121"/>
                  </a:moveTo>
                  <a:cubicBezTo>
                    <a:pt x="3845" y="27215"/>
                    <a:pt x="2961" y="26937"/>
                    <a:pt x="2196" y="26324"/>
                  </a:cubicBezTo>
                  <a:moveTo>
                    <a:pt x="6964" y="35843"/>
                  </a:moveTo>
                  <a:cubicBezTo>
                    <a:pt x="6609" y="36036"/>
                    <a:pt x="6236" y="36164"/>
                    <a:pt x="5856" y="36224"/>
                  </a:cubicBezTo>
                  <a:moveTo>
                    <a:pt x="16514" y="40034"/>
                  </a:moveTo>
                  <a:cubicBezTo>
                    <a:pt x="16247" y="39488"/>
                    <a:pt x="16023" y="38905"/>
                    <a:pt x="15846" y="38294"/>
                  </a:cubicBezTo>
                  <a:moveTo>
                    <a:pt x="28863" y="35695"/>
                  </a:moveTo>
                  <a:cubicBezTo>
                    <a:pt x="28824" y="36342"/>
                    <a:pt x="28734" y="36982"/>
                    <a:pt x="28596" y="37604"/>
                  </a:cubicBezTo>
                  <a:moveTo>
                    <a:pt x="37524" y="31080"/>
                  </a:moveTo>
                  <a:cubicBezTo>
                    <a:pt x="37387" y="31123"/>
                    <a:pt x="37434" y="28002"/>
                    <a:pt x="37416" y="31034"/>
                  </a:cubicBezTo>
                  <a:moveTo>
                    <a:pt x="41834" y="16298"/>
                  </a:moveTo>
                  <a:cubicBezTo>
                    <a:pt x="41509" y="17330"/>
                    <a:pt x="41014" y="18246"/>
                    <a:pt x="40386" y="18974"/>
                  </a:cubicBezTo>
                  <a:moveTo>
                    <a:pt x="38360" y="6370"/>
                  </a:moveTo>
                  <a:cubicBezTo>
                    <a:pt x="38415" y="6787"/>
                    <a:pt x="38441" y="7210"/>
                    <a:pt x="38436" y="7634"/>
                  </a:cubicBezTo>
                  <a:moveTo>
                    <a:pt x="29114" y="4896"/>
                  </a:moveTo>
                  <a:cubicBezTo>
                    <a:pt x="29303" y="4313"/>
                    <a:pt x="29552" y="3770"/>
                    <a:pt x="29856" y="3284"/>
                  </a:cubicBezTo>
                  <a:moveTo>
                    <a:pt x="22177" y="5664"/>
                  </a:moveTo>
                  <a:cubicBezTo>
                    <a:pt x="22254" y="5182"/>
                    <a:pt x="22375" y="4715"/>
                    <a:pt x="22536" y="4274"/>
                  </a:cubicBezTo>
                  <a:moveTo>
                    <a:pt x="14036" y="6136"/>
                  </a:moveTo>
                  <a:cubicBezTo>
                    <a:pt x="14508" y="6512"/>
                    <a:pt x="14944" y="6965"/>
                    <a:pt x="15336" y="7484"/>
                  </a:cubicBezTo>
                  <a:moveTo>
                    <a:pt x="4163" y="16733"/>
                  </a:moveTo>
                  <a:cubicBezTo>
                    <a:pt x="4060" y="16269"/>
                    <a:pt x="3984" y="15795"/>
                    <a:pt x="3936" y="15314"/>
                  </a:cubicBezTo>
                </a:path>
              </a:pathLst>
            </a:custGeom>
            <a:solidFill>
              <a:schemeClr val="accent1">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130" name="テキスト ボックス 129">
              <a:extLst>
                <a:ext uri="{FF2B5EF4-FFF2-40B4-BE49-F238E27FC236}">
                  <a16:creationId xmlns:a16="http://schemas.microsoft.com/office/drawing/2014/main" id="{0BD602DE-5647-CD5E-60E2-3A4284F28689}"/>
                </a:ext>
              </a:extLst>
            </p:cNvPr>
            <p:cNvSpPr txBox="1"/>
            <p:nvPr/>
          </p:nvSpPr>
          <p:spPr>
            <a:xfrm>
              <a:off x="629351" y="5807666"/>
              <a:ext cx="1632104" cy="369332"/>
            </a:xfrm>
            <a:prstGeom prst="rect">
              <a:avLst/>
            </a:prstGeom>
            <a:noFill/>
          </p:spPr>
          <p:txBody>
            <a:bodyPr wrap="square" rtlCol="0">
              <a:spAutoFit/>
            </a:bodyPr>
            <a:lstStyle/>
            <a:p>
              <a:pPr algn="ctr"/>
              <a:r>
                <a:rPr kumimoji="1" lang="ja-JP" altLang="en-US" sz="900" dirty="0">
                  <a:solidFill>
                    <a:schemeClr val="tx1">
                      <a:lumMod val="85000"/>
                      <a:lumOff val="15000"/>
                    </a:schemeClr>
                  </a:solidFill>
                  <a:latin typeface="メイリオ" panose="020B0604030504040204" pitchFamily="50" charset="-128"/>
                  <a:ea typeface="メイリオ" panose="020B0604030504040204" pitchFamily="50" charset="-128"/>
                </a:rPr>
                <a:t>税の公平性の観点からも</a:t>
              </a:r>
              <a:endParaRPr kumimoji="1" lang="en-US" altLang="ja-JP" sz="9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lumMod val="85000"/>
                      <a:lumOff val="15000"/>
                    </a:schemeClr>
                  </a:solidFill>
                  <a:latin typeface="メイリオ" panose="020B0604030504040204" pitchFamily="50" charset="-128"/>
                  <a:ea typeface="メイリオ" panose="020B0604030504040204" pitchFamily="50" charset="-128"/>
                </a:rPr>
                <a:t>予定通り廃止・縮小すべき</a:t>
              </a:r>
            </a:p>
          </p:txBody>
        </p:sp>
        <p:sp>
          <p:nvSpPr>
            <p:cNvPr id="131" name="テキスト ボックス 130">
              <a:extLst>
                <a:ext uri="{FF2B5EF4-FFF2-40B4-BE49-F238E27FC236}">
                  <a16:creationId xmlns:a16="http://schemas.microsoft.com/office/drawing/2014/main" id="{EB474B61-FE46-1A96-0ECF-31EF3D3B920A}"/>
                </a:ext>
              </a:extLst>
            </p:cNvPr>
            <p:cNvSpPr txBox="1"/>
            <p:nvPr/>
          </p:nvSpPr>
          <p:spPr>
            <a:xfrm>
              <a:off x="228751" y="6874711"/>
              <a:ext cx="1723258" cy="678647"/>
            </a:xfrm>
            <a:prstGeom prst="rect">
              <a:avLst/>
            </a:prstGeom>
            <a:noFill/>
          </p:spPr>
          <p:txBody>
            <a:bodyPr wrap="square" rtlCol="0">
              <a:spAutoFit/>
            </a:bodyPr>
            <a:lstStyle/>
            <a:p>
              <a:pPr algn="ctr"/>
              <a:r>
                <a:rPr kumimoji="1" lang="ja-JP" altLang="en-US" sz="1270" b="1" dirty="0">
                  <a:solidFill>
                    <a:srgbClr val="233616"/>
                  </a:solidFill>
                  <a:latin typeface="メイリオ" panose="020B0604030504040204" pitchFamily="50" charset="-128"/>
                  <a:ea typeface="メイリオ" panose="020B0604030504040204" pitchFamily="50" charset="-128"/>
                </a:rPr>
                <a:t>商工会議所の</a:t>
              </a:r>
              <a:endParaRPr kumimoji="1" lang="en-US" altLang="ja-JP" sz="1270" b="1" dirty="0">
                <a:solidFill>
                  <a:srgbClr val="233616"/>
                </a:solidFill>
                <a:latin typeface="メイリオ" panose="020B0604030504040204" pitchFamily="50" charset="-128"/>
                <a:ea typeface="メイリオ" panose="020B0604030504040204" pitchFamily="50" charset="-128"/>
              </a:endParaRPr>
            </a:p>
            <a:p>
              <a:pPr algn="ctr"/>
              <a:r>
                <a:rPr kumimoji="1" lang="ja-JP" altLang="en-US" sz="1270" b="1" dirty="0">
                  <a:solidFill>
                    <a:srgbClr val="233616"/>
                  </a:solidFill>
                  <a:latin typeface="メイリオ" panose="020B0604030504040204" pitchFamily="50" charset="-128"/>
                  <a:ea typeface="メイリオ" panose="020B0604030504040204" pitchFamily="50" charset="-128"/>
                </a:rPr>
                <a:t>強力な要望により</a:t>
              </a:r>
            </a:p>
            <a:p>
              <a:pPr algn="ctr"/>
              <a:r>
                <a:rPr kumimoji="1" lang="ja-JP" altLang="en-US" sz="1270" b="1" dirty="0">
                  <a:solidFill>
                    <a:srgbClr val="233616"/>
                  </a:solidFill>
                  <a:latin typeface="メイリオ" panose="020B0604030504040204" pitchFamily="50" charset="-128"/>
                  <a:ea typeface="メイリオ" panose="020B0604030504040204" pitchFamily="50" charset="-128"/>
                </a:rPr>
                <a:t>延長・拡充を実現</a:t>
              </a:r>
              <a:endParaRPr kumimoji="1" lang="ja-JP" altLang="en-US" sz="1270" b="1" dirty="0">
                <a:solidFill>
                  <a:srgbClr val="233616"/>
                </a:solidFill>
              </a:endParaRPr>
            </a:p>
          </p:txBody>
        </p:sp>
        <p:grpSp>
          <p:nvGrpSpPr>
            <p:cNvPr id="132" name="グループ化 131">
              <a:extLst>
                <a:ext uri="{FF2B5EF4-FFF2-40B4-BE49-F238E27FC236}">
                  <a16:creationId xmlns:a16="http://schemas.microsoft.com/office/drawing/2014/main" id="{6501E71A-EAEE-7911-AB6D-8761C7B1C700}"/>
                </a:ext>
              </a:extLst>
            </p:cNvPr>
            <p:cNvGrpSpPr/>
            <p:nvPr/>
          </p:nvGrpSpPr>
          <p:grpSpPr>
            <a:xfrm>
              <a:off x="636966" y="6317893"/>
              <a:ext cx="192777" cy="409611"/>
              <a:chOff x="5488646" y="1319527"/>
              <a:chExt cx="212501" cy="451521"/>
            </a:xfrm>
            <a:solidFill>
              <a:schemeClr val="tx1">
                <a:lumMod val="75000"/>
                <a:lumOff val="25000"/>
              </a:schemeClr>
            </a:solidFill>
          </p:grpSpPr>
          <p:sp>
            <p:nvSpPr>
              <p:cNvPr id="133" name="フローチャート: 結合子 132">
                <a:extLst>
                  <a:ext uri="{FF2B5EF4-FFF2-40B4-BE49-F238E27FC236}">
                    <a16:creationId xmlns:a16="http://schemas.microsoft.com/office/drawing/2014/main" id="{300A62A4-8627-F025-9787-FB56E14C9155}"/>
                  </a:ext>
                </a:extLst>
              </p:cNvPr>
              <p:cNvSpPr/>
              <p:nvPr/>
            </p:nvSpPr>
            <p:spPr>
              <a:xfrm>
                <a:off x="5520427" y="1319527"/>
                <a:ext cx="145636" cy="167121"/>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134" name="フローチャート: 論理積ゲート 133">
                <a:extLst>
                  <a:ext uri="{FF2B5EF4-FFF2-40B4-BE49-F238E27FC236}">
                    <a16:creationId xmlns:a16="http://schemas.microsoft.com/office/drawing/2014/main" id="{B16775F9-11FB-0920-E2A0-9CC6E9CD6728}"/>
                  </a:ext>
                </a:extLst>
              </p:cNvPr>
              <p:cNvSpPr/>
              <p:nvPr/>
            </p:nvSpPr>
            <p:spPr>
              <a:xfrm rot="16200000">
                <a:off x="5438853" y="1508754"/>
                <a:ext cx="312087" cy="212501"/>
              </a:xfrm>
              <a:prstGeom prst="flowChartDelay">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grpSp>
        <p:pic>
          <p:nvPicPr>
            <p:cNvPr id="135" name="図 134">
              <a:extLst>
                <a:ext uri="{FF2B5EF4-FFF2-40B4-BE49-F238E27FC236}">
                  <a16:creationId xmlns:a16="http://schemas.microsoft.com/office/drawing/2014/main" id="{C6AC7EF6-E38F-97E2-68CC-818C8E020F5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988" b="98805" l="5505" r="93578">
                          <a14:foregroundMark x1="9174" y1="9163" x2="9174" y2="9163"/>
                          <a14:foregroundMark x1="5505" y1="7171" x2="17125" y2="13546"/>
                          <a14:foregroundMark x1="13456" y1="4781" x2="5505" y2="7968"/>
                          <a14:foregroundMark x1="18043" y1="3586" x2="21407" y2="8566"/>
                          <a14:foregroundMark x1="85321" y1="17530" x2="90214" y2="36056"/>
                          <a14:foregroundMark x1="93578" y1="38247" x2="91743" y2="43825"/>
                          <a14:foregroundMark x1="67890" y1="58566" x2="57798" y2="63347"/>
                          <a14:foregroundMark x1="53517" y1="60359" x2="55963" y2="72112"/>
                          <a14:foregroundMark x1="66361" y1="60359" x2="63914" y2="77490"/>
                          <a14:foregroundMark x1="36086" y1="89641" x2="37003" y2="98805"/>
                          <a14:foregroundMark x1="34251" y1="90040" x2="32722" y2="97610"/>
                          <a14:foregroundMark x1="16208" y1="7570" x2="7951" y2="2988"/>
                          <a14:foregroundMark x1="45566" y1="89841" x2="31804" y2="96813"/>
                        </a14:backgroundRemoval>
                      </a14:imgEffect>
                    </a14:imgLayer>
                  </a14:imgProps>
                </a:ext>
              </a:extLst>
            </a:blip>
            <a:stretch>
              <a:fillRect/>
            </a:stretch>
          </p:blipFill>
          <p:spPr>
            <a:xfrm>
              <a:off x="1759864" y="6816072"/>
              <a:ext cx="495242" cy="760280"/>
            </a:xfrm>
            <a:prstGeom prst="rect">
              <a:avLst/>
            </a:prstGeom>
          </p:spPr>
        </p:pic>
        <p:sp>
          <p:nvSpPr>
            <p:cNvPr id="158" name="角丸四角形 24">
              <a:extLst>
                <a:ext uri="{FF2B5EF4-FFF2-40B4-BE49-F238E27FC236}">
                  <a16:creationId xmlns:a16="http://schemas.microsoft.com/office/drawing/2014/main" id="{B22DB7A8-D838-B0AB-30A2-0F20F9FB28CE}"/>
                </a:ext>
              </a:extLst>
            </p:cNvPr>
            <p:cNvSpPr/>
            <p:nvPr/>
          </p:nvSpPr>
          <p:spPr>
            <a:xfrm>
              <a:off x="351307" y="5228003"/>
              <a:ext cx="5325429" cy="312300"/>
            </a:xfrm>
            <a:prstGeom prst="roundRect">
              <a:avLst>
                <a:gd name="adj" fmla="val 14213"/>
              </a:avLst>
            </a:prstGeom>
            <a:solidFill>
              <a:srgbClr val="EAEAF2"/>
            </a:solidFill>
            <a:ln w="38100" cmpd="thickThi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500" dirty="0">
                <a:solidFill>
                  <a:schemeClr val="tx1">
                    <a:lumMod val="95000"/>
                    <a:lumOff val="5000"/>
                  </a:schemeClr>
                </a:solidFill>
              </a:endParaRPr>
            </a:p>
          </p:txBody>
        </p:sp>
        <p:sp>
          <p:nvSpPr>
            <p:cNvPr id="159" name="角丸四角形 11">
              <a:extLst>
                <a:ext uri="{FF2B5EF4-FFF2-40B4-BE49-F238E27FC236}">
                  <a16:creationId xmlns:a16="http://schemas.microsoft.com/office/drawing/2014/main" id="{37B20B11-62B4-BB6E-8FC8-032CEB741365}"/>
                </a:ext>
              </a:extLst>
            </p:cNvPr>
            <p:cNvSpPr/>
            <p:nvPr/>
          </p:nvSpPr>
          <p:spPr>
            <a:xfrm>
              <a:off x="340746" y="5224696"/>
              <a:ext cx="5692746" cy="274793"/>
            </a:xfrm>
            <a:prstGeom prst="roundRect">
              <a:avLst>
                <a:gd name="adj" fmla="val 87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2659" bIns="0" rtlCol="0" anchor="ctr"/>
            <a:lstStyle/>
            <a:p>
              <a:pPr marL="195955" indent="-326592"/>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 </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2026</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年</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10</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月以降の</a:t>
              </a:r>
              <a:r>
                <a:rPr kumimoji="1" lang="ja-JP" altLang="en-US" sz="1200" b="1" dirty="0">
                  <a:solidFill>
                    <a:srgbClr val="FF0000"/>
                  </a:solidFill>
                  <a:latin typeface="Meiryo UI" panose="020B0604030504040204" pitchFamily="50" charset="-128"/>
                  <a:ea typeface="Meiryo UI" panose="020B0604030504040204" pitchFamily="50" charset="-128"/>
                </a:rPr>
                <a:t>控除率を引上げ</a:t>
              </a:r>
              <a:r>
                <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rPr>
                <a:t>、負担軽減措置の適用期限を</a:t>
              </a:r>
              <a:r>
                <a:rPr kumimoji="1" lang="en-US" altLang="ja-JP" sz="1200" b="1" dirty="0">
                  <a:solidFill>
                    <a:srgbClr val="FF0000"/>
                  </a:solidFill>
                  <a:latin typeface="Meiryo UI" panose="020B0604030504040204" pitchFamily="50" charset="-128"/>
                  <a:ea typeface="Meiryo UI" panose="020B0604030504040204" pitchFamily="50" charset="-128"/>
                </a:rPr>
                <a:t>2</a:t>
              </a:r>
              <a:r>
                <a:rPr kumimoji="1" lang="ja-JP" altLang="en-US" sz="1200" b="1" dirty="0">
                  <a:solidFill>
                    <a:srgbClr val="FF0000"/>
                  </a:solidFill>
                  <a:latin typeface="Meiryo UI" panose="020B0604030504040204" pitchFamily="50" charset="-128"/>
                  <a:ea typeface="Meiryo UI" panose="020B0604030504040204" pitchFamily="50" charset="-128"/>
                </a:rPr>
                <a:t>年間延長</a:t>
              </a:r>
              <a:endParaRPr kumimoji="1" lang="en-US" altLang="ja-JP" sz="1050" b="1" u="sng"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7C449324-5427-7E00-0CD9-571FA70954E6}"/>
                </a:ext>
              </a:extLst>
            </p:cNvPr>
            <p:cNvSpPr txBox="1"/>
            <p:nvPr/>
          </p:nvSpPr>
          <p:spPr>
            <a:xfrm>
              <a:off x="3973613" y="6159783"/>
              <a:ext cx="630010" cy="207749"/>
            </a:xfrm>
            <a:prstGeom prst="rect">
              <a:avLst/>
            </a:prstGeom>
            <a:noFill/>
          </p:spPr>
          <p:txBody>
            <a:bodyPr wrap="square" rtlCol="0">
              <a:spAutoFit/>
            </a:bodyPr>
            <a:lstStyle/>
            <a:p>
              <a:pPr algn="ctr">
                <a:lnSpc>
                  <a:spcPts val="900"/>
                </a:lnSpc>
              </a:pPr>
              <a:r>
                <a:rPr kumimoji="1"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852DB8AF-7502-62D5-A64B-B98374E77B18}"/>
                </a:ext>
              </a:extLst>
            </p:cNvPr>
            <p:cNvSpPr txBox="1"/>
            <p:nvPr/>
          </p:nvSpPr>
          <p:spPr>
            <a:xfrm>
              <a:off x="5624801" y="6802482"/>
              <a:ext cx="630010" cy="207749"/>
            </a:xfrm>
            <a:prstGeom prst="rect">
              <a:avLst/>
            </a:prstGeom>
            <a:noFill/>
          </p:spPr>
          <p:txBody>
            <a:bodyPr wrap="square" rtlCol="0">
              <a:spAutoFit/>
            </a:bodyPr>
            <a:lstStyle/>
            <a:p>
              <a:pPr algn="ctr">
                <a:lnSpc>
                  <a:spcPts val="900"/>
                </a:lnSpc>
              </a:pPr>
              <a:r>
                <a:rPr kumimoji="1"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5E9DAE45-2A98-67A1-CE68-BE1035C6FDFF}"/>
                </a:ext>
              </a:extLst>
            </p:cNvPr>
            <p:cNvSpPr txBox="1"/>
            <p:nvPr/>
          </p:nvSpPr>
          <p:spPr>
            <a:xfrm>
              <a:off x="6033492" y="7287291"/>
              <a:ext cx="630010" cy="207749"/>
            </a:xfrm>
            <a:prstGeom prst="rect">
              <a:avLst/>
            </a:prstGeom>
            <a:noFill/>
          </p:spPr>
          <p:txBody>
            <a:bodyPr wrap="square" rtlCol="0">
              <a:spAutoFit/>
            </a:bodyPr>
            <a:lstStyle/>
            <a:p>
              <a:pPr algn="ctr">
                <a:lnSpc>
                  <a:spcPts val="900"/>
                </a:lnSpc>
              </a:pPr>
              <a:r>
                <a:rPr kumimoji="1"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矢印: 上 25">
              <a:extLst>
                <a:ext uri="{FF2B5EF4-FFF2-40B4-BE49-F238E27FC236}">
                  <a16:creationId xmlns:a16="http://schemas.microsoft.com/office/drawing/2014/main" id="{1EE04336-5CE9-95CC-68D9-9DA1E8226F89}"/>
                </a:ext>
              </a:extLst>
            </p:cNvPr>
            <p:cNvSpPr/>
            <p:nvPr/>
          </p:nvSpPr>
          <p:spPr>
            <a:xfrm>
              <a:off x="3998725" y="6361181"/>
              <a:ext cx="111057" cy="261609"/>
            </a:xfrm>
            <a:prstGeom prst="upArrow">
              <a:avLst>
                <a:gd name="adj1" fmla="val 50000"/>
                <a:gd name="adj2" fmla="val 71654"/>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0DA0D4B8-5213-649F-6633-00E7565194B2}"/>
                </a:ext>
              </a:extLst>
            </p:cNvPr>
            <p:cNvSpPr txBox="1"/>
            <p:nvPr/>
          </p:nvSpPr>
          <p:spPr>
            <a:xfrm>
              <a:off x="3969765" y="6414707"/>
              <a:ext cx="768306" cy="214611"/>
            </a:xfrm>
            <a:prstGeom prst="rect">
              <a:avLst/>
            </a:prstGeom>
            <a:noFill/>
          </p:spPr>
          <p:txBody>
            <a:bodyPr wrap="square" rtlCol="0">
              <a:spAutoFit/>
            </a:bodyPr>
            <a:lstStyle/>
            <a:p>
              <a:pPr algn="ctr">
                <a:lnSpc>
                  <a:spcPts val="900"/>
                </a:lnSpc>
              </a:pPr>
              <a:r>
                <a:rPr kumimoji="1"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引上げ</a:t>
              </a:r>
              <a:endParaRPr kumimoji="1"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矢印: 上 27">
              <a:extLst>
                <a:ext uri="{FF2B5EF4-FFF2-40B4-BE49-F238E27FC236}">
                  <a16:creationId xmlns:a16="http://schemas.microsoft.com/office/drawing/2014/main" id="{C9B7D1B7-5C8C-59DE-FE74-0663AF034463}"/>
                </a:ext>
              </a:extLst>
            </p:cNvPr>
            <p:cNvSpPr/>
            <p:nvPr/>
          </p:nvSpPr>
          <p:spPr>
            <a:xfrm>
              <a:off x="5410188" y="6718966"/>
              <a:ext cx="111057" cy="683703"/>
            </a:xfrm>
            <a:prstGeom prst="upArrow">
              <a:avLst>
                <a:gd name="adj1" fmla="val 50000"/>
                <a:gd name="adj2" fmla="val 71654"/>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9CD3DE07-6500-8C60-32AC-4C278EC34EBB}"/>
                </a:ext>
              </a:extLst>
            </p:cNvPr>
            <p:cNvSpPr txBox="1"/>
            <p:nvPr/>
          </p:nvSpPr>
          <p:spPr>
            <a:xfrm>
              <a:off x="4587043" y="7023150"/>
              <a:ext cx="768306" cy="214611"/>
            </a:xfrm>
            <a:prstGeom prst="rect">
              <a:avLst/>
            </a:prstGeom>
            <a:noFill/>
          </p:spPr>
          <p:txBody>
            <a:bodyPr wrap="square" rtlCol="0">
              <a:spAutoFit/>
            </a:bodyPr>
            <a:lstStyle/>
            <a:p>
              <a:pPr algn="ctr">
                <a:lnSpc>
                  <a:spcPts val="900"/>
                </a:lnSpc>
              </a:pPr>
              <a:r>
                <a:rPr kumimoji="1"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引上げ</a:t>
              </a:r>
              <a:endParaRPr kumimoji="1"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矢印: 上 29">
              <a:extLst>
                <a:ext uri="{FF2B5EF4-FFF2-40B4-BE49-F238E27FC236}">
                  <a16:creationId xmlns:a16="http://schemas.microsoft.com/office/drawing/2014/main" id="{C1888963-F6E4-D0AF-884E-6E77FB5F8F65}"/>
                </a:ext>
              </a:extLst>
            </p:cNvPr>
            <p:cNvSpPr/>
            <p:nvPr/>
          </p:nvSpPr>
          <p:spPr>
            <a:xfrm rot="5400000">
              <a:off x="5653230" y="7134872"/>
              <a:ext cx="99475" cy="917145"/>
            </a:xfrm>
            <a:prstGeom prst="upArrow">
              <a:avLst>
                <a:gd name="adj1" fmla="val 50000"/>
                <a:gd name="adj2" fmla="val 71654"/>
              </a:avLst>
            </a:prstGeom>
            <a:solidFill>
              <a:srgbClr val="9DC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705D0E78-A845-8E1F-1524-5B0CDCDF62CA}"/>
                </a:ext>
              </a:extLst>
            </p:cNvPr>
            <p:cNvSpPr txBox="1"/>
            <p:nvPr/>
          </p:nvSpPr>
          <p:spPr>
            <a:xfrm>
              <a:off x="5210175" y="7474120"/>
              <a:ext cx="951369" cy="207749"/>
            </a:xfrm>
            <a:prstGeom prst="rect">
              <a:avLst/>
            </a:prstGeom>
            <a:noFill/>
          </p:spPr>
          <p:txBody>
            <a:bodyPr wrap="square" rtlCol="0">
              <a:spAutoFit/>
            </a:bodyPr>
            <a:lstStyle/>
            <a:p>
              <a:pPr algn="ctr">
                <a:lnSpc>
                  <a:spcPts val="900"/>
                </a:lnSpc>
              </a:pPr>
              <a:r>
                <a:rPr kumimoji="1" lang="ja-JP" altLang="en-US" sz="105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２年間延長</a:t>
              </a:r>
              <a:endParaRPr kumimoji="1" lang="en-US" altLang="ja-JP" sz="105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a:extLst>
                <a:ext uri="{FF2B5EF4-FFF2-40B4-BE49-F238E27FC236}">
                  <a16:creationId xmlns:a16="http://schemas.microsoft.com/office/drawing/2014/main" id="{343BEF2E-597F-2E7C-BCB4-121BC220B764}"/>
                </a:ext>
              </a:extLst>
            </p:cNvPr>
            <p:cNvGrpSpPr/>
            <p:nvPr/>
          </p:nvGrpSpPr>
          <p:grpSpPr>
            <a:xfrm>
              <a:off x="4767972" y="6160909"/>
              <a:ext cx="878691" cy="477896"/>
              <a:chOff x="3224262" y="3770311"/>
              <a:chExt cx="930565" cy="477896"/>
            </a:xfrm>
          </p:grpSpPr>
          <p:sp>
            <p:nvSpPr>
              <p:cNvPr id="37" name="矢印: 右 36">
                <a:extLst>
                  <a:ext uri="{FF2B5EF4-FFF2-40B4-BE49-F238E27FC236}">
                    <a16:creationId xmlns:a16="http://schemas.microsoft.com/office/drawing/2014/main" id="{8280C3CF-F889-2052-7A7B-F42255532731}"/>
                  </a:ext>
                </a:extLst>
              </p:cNvPr>
              <p:cNvSpPr/>
              <p:nvPr/>
            </p:nvSpPr>
            <p:spPr bwMode="auto">
              <a:xfrm>
                <a:off x="3286731" y="3770311"/>
                <a:ext cx="868096" cy="257715"/>
              </a:xfrm>
              <a:prstGeom prst="rightArrow">
                <a:avLst/>
              </a:prstGeom>
              <a:solidFill>
                <a:srgbClr val="FF7C8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algn="l"/>
                <a:endParaRPr kumimoji="0" lang="ja-JP" altLang="en-US" sz="120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C254BB4D-9D5B-E87E-B1C5-6B2C9307AEB6}"/>
                  </a:ext>
                </a:extLst>
              </p:cNvPr>
              <p:cNvSpPr txBox="1"/>
              <p:nvPr/>
            </p:nvSpPr>
            <p:spPr>
              <a:xfrm>
                <a:off x="3224262" y="3770311"/>
                <a:ext cx="846642" cy="477896"/>
              </a:xfrm>
              <a:prstGeom prst="rect">
                <a:avLst/>
              </a:prstGeom>
              <a:noFill/>
            </p:spPr>
            <p:txBody>
              <a:bodyPr wrap="square" lIns="0" rIns="0" rtlCol="0">
                <a:noAutofit/>
              </a:bodyPr>
              <a:lstStyle/>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２年間</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9" name="グループ化 38">
              <a:extLst>
                <a:ext uri="{FF2B5EF4-FFF2-40B4-BE49-F238E27FC236}">
                  <a16:creationId xmlns:a16="http://schemas.microsoft.com/office/drawing/2014/main" id="{973A97F8-BD3F-BFB6-03F4-4C30C7567CE4}"/>
                </a:ext>
              </a:extLst>
            </p:cNvPr>
            <p:cNvGrpSpPr/>
            <p:nvPr/>
          </p:nvGrpSpPr>
          <p:grpSpPr>
            <a:xfrm>
              <a:off x="5687059" y="6579961"/>
              <a:ext cx="493520" cy="477896"/>
              <a:chOff x="3224262" y="3770311"/>
              <a:chExt cx="930562" cy="477896"/>
            </a:xfrm>
          </p:grpSpPr>
          <p:sp>
            <p:nvSpPr>
              <p:cNvPr id="40" name="矢印: 右 39">
                <a:extLst>
                  <a:ext uri="{FF2B5EF4-FFF2-40B4-BE49-F238E27FC236}">
                    <a16:creationId xmlns:a16="http://schemas.microsoft.com/office/drawing/2014/main" id="{B469BFBC-EC50-60BD-6E6D-B24AD8C9D48D}"/>
                  </a:ext>
                </a:extLst>
              </p:cNvPr>
              <p:cNvSpPr/>
              <p:nvPr/>
            </p:nvSpPr>
            <p:spPr bwMode="auto">
              <a:xfrm>
                <a:off x="3286729" y="3770311"/>
                <a:ext cx="868095" cy="257715"/>
              </a:xfrm>
              <a:prstGeom prst="rightArrow">
                <a:avLst/>
              </a:prstGeom>
              <a:solidFill>
                <a:srgbClr val="FF7C8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algn="l"/>
                <a:endParaRPr kumimoji="0" lang="ja-JP" altLang="en-US" sz="120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9DEACBA4-F8FD-C620-A4EA-C931414C3041}"/>
                  </a:ext>
                </a:extLst>
              </p:cNvPr>
              <p:cNvSpPr txBox="1"/>
              <p:nvPr/>
            </p:nvSpPr>
            <p:spPr>
              <a:xfrm>
                <a:off x="3224262" y="3770311"/>
                <a:ext cx="846641" cy="477896"/>
              </a:xfrm>
              <a:prstGeom prst="rect">
                <a:avLst/>
              </a:prstGeom>
              <a:noFill/>
            </p:spPr>
            <p:txBody>
              <a:bodyPr wrap="square" lIns="0" rIns="0" rtlCol="0">
                <a:noAutofit/>
              </a:bodyPr>
              <a:lstStyle/>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１年間</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26" name="Picture 2" descr="請求書のイラスト">
              <a:extLst>
                <a:ext uri="{FF2B5EF4-FFF2-40B4-BE49-F238E27FC236}">
                  <a16:creationId xmlns:a16="http://schemas.microsoft.com/office/drawing/2014/main" id="{62DA4016-CEBF-1FDA-D35B-2614C56F9BB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63929" y="4907655"/>
              <a:ext cx="670530" cy="645386"/>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グループ化 45">
              <a:extLst>
                <a:ext uri="{FF2B5EF4-FFF2-40B4-BE49-F238E27FC236}">
                  <a16:creationId xmlns:a16="http://schemas.microsoft.com/office/drawing/2014/main" id="{8D39B72C-9C4C-F259-CFFF-A27C6F21E3D4}"/>
                </a:ext>
              </a:extLst>
            </p:cNvPr>
            <p:cNvGrpSpPr/>
            <p:nvPr/>
          </p:nvGrpSpPr>
          <p:grpSpPr>
            <a:xfrm>
              <a:off x="3835361" y="5984943"/>
              <a:ext cx="878691" cy="477896"/>
              <a:chOff x="3224262" y="3770311"/>
              <a:chExt cx="930565" cy="477896"/>
            </a:xfrm>
          </p:grpSpPr>
          <p:sp>
            <p:nvSpPr>
              <p:cNvPr id="47" name="矢印: 右 46">
                <a:extLst>
                  <a:ext uri="{FF2B5EF4-FFF2-40B4-BE49-F238E27FC236}">
                    <a16:creationId xmlns:a16="http://schemas.microsoft.com/office/drawing/2014/main" id="{DCBE484F-D69A-F966-BE41-6CD3F0296869}"/>
                  </a:ext>
                </a:extLst>
              </p:cNvPr>
              <p:cNvSpPr/>
              <p:nvPr/>
            </p:nvSpPr>
            <p:spPr bwMode="auto">
              <a:xfrm>
                <a:off x="3286731" y="3770311"/>
                <a:ext cx="868096" cy="257715"/>
              </a:xfrm>
              <a:prstGeom prst="rightArrow">
                <a:avLst/>
              </a:prstGeom>
              <a:solidFill>
                <a:srgbClr val="FF7C8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algn="l"/>
                <a:endParaRPr kumimoji="0" lang="ja-JP" altLang="en-US" sz="120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C4246622-5F57-D321-455D-FD1C3976D357}"/>
                  </a:ext>
                </a:extLst>
              </p:cNvPr>
              <p:cNvSpPr txBox="1"/>
              <p:nvPr/>
            </p:nvSpPr>
            <p:spPr>
              <a:xfrm>
                <a:off x="3224262" y="3770311"/>
                <a:ext cx="846642" cy="477896"/>
              </a:xfrm>
              <a:prstGeom prst="rect">
                <a:avLst/>
              </a:prstGeom>
              <a:noFill/>
            </p:spPr>
            <p:txBody>
              <a:bodyPr wrap="square" lIns="0" rIns="0" rtlCol="0">
                <a:noAutofit/>
              </a:bodyPr>
              <a:lstStyle/>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２年間</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9" name="テキスト ボックス 48">
              <a:extLst>
                <a:ext uri="{FF2B5EF4-FFF2-40B4-BE49-F238E27FC236}">
                  <a16:creationId xmlns:a16="http://schemas.microsoft.com/office/drawing/2014/main" id="{03D985C8-F8F1-9A84-1190-F038A02C00A8}"/>
                </a:ext>
              </a:extLst>
            </p:cNvPr>
            <p:cNvSpPr txBox="1"/>
            <p:nvPr/>
          </p:nvSpPr>
          <p:spPr>
            <a:xfrm>
              <a:off x="4867308" y="5765839"/>
              <a:ext cx="709938" cy="323165"/>
            </a:xfrm>
            <a:prstGeom prst="rect">
              <a:avLst/>
            </a:prstGeom>
            <a:noFill/>
          </p:spPr>
          <p:txBody>
            <a:bodyPr wrap="square" rtlCol="0">
              <a:spAutoFit/>
            </a:bodyPr>
            <a:lstStyle/>
            <a:p>
              <a:pPr algn="ctr">
                <a:lnSpc>
                  <a:spcPts val="900"/>
                </a:lnSpc>
              </a:pPr>
              <a:r>
                <a:rPr kumimoji="1"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2029</a:t>
              </a:r>
              <a:r>
                <a:rPr kumimoji="1"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kumimoji="1"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矢印: 上 2">
              <a:extLst>
                <a:ext uri="{FF2B5EF4-FFF2-40B4-BE49-F238E27FC236}">
                  <a16:creationId xmlns:a16="http://schemas.microsoft.com/office/drawing/2014/main" id="{2588748D-CE5C-B42D-F06B-1DF9A8DBE6FC}"/>
                </a:ext>
              </a:extLst>
            </p:cNvPr>
            <p:cNvSpPr/>
            <p:nvPr/>
          </p:nvSpPr>
          <p:spPr>
            <a:xfrm>
              <a:off x="5863550" y="7035738"/>
              <a:ext cx="111057" cy="366931"/>
            </a:xfrm>
            <a:prstGeom prst="upArrow">
              <a:avLst>
                <a:gd name="adj1" fmla="val 50000"/>
                <a:gd name="adj2" fmla="val 71654"/>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2C490FC5-4450-7B79-CEF9-8B947F33A0E9}"/>
                </a:ext>
              </a:extLst>
            </p:cNvPr>
            <p:cNvSpPr txBox="1"/>
            <p:nvPr/>
          </p:nvSpPr>
          <p:spPr>
            <a:xfrm>
              <a:off x="3304592" y="6556006"/>
              <a:ext cx="630010" cy="207749"/>
            </a:xfrm>
            <a:prstGeom prst="rect">
              <a:avLst/>
            </a:prstGeom>
            <a:noFill/>
          </p:spPr>
          <p:txBody>
            <a:bodyPr wrap="square" rtlCol="0">
              <a:spAutoFit/>
            </a:bodyPr>
            <a:lstStyle/>
            <a:p>
              <a:pPr algn="ctr">
                <a:lnSpc>
                  <a:spcPts val="900"/>
                </a:lnSpc>
              </a:pP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FE7EE0F8-7D67-DA36-EAD8-99B37C3AD149}"/>
                </a:ext>
              </a:extLst>
            </p:cNvPr>
            <p:cNvSpPr txBox="1"/>
            <p:nvPr/>
          </p:nvSpPr>
          <p:spPr>
            <a:xfrm>
              <a:off x="4797425" y="7287291"/>
              <a:ext cx="546636" cy="207749"/>
            </a:xfrm>
            <a:prstGeom prst="rect">
              <a:avLst/>
            </a:prstGeom>
            <a:noFill/>
          </p:spPr>
          <p:txBody>
            <a:bodyPr wrap="square" rtlCol="0">
              <a:spAutoFit/>
            </a:bodyPr>
            <a:lstStyle/>
            <a:p>
              <a:pPr algn="ctr">
                <a:lnSpc>
                  <a:spcPts val="900"/>
                </a:lnSpc>
              </a:pP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8F59C100-38A0-3BFF-94DF-10A256175924}"/>
                </a:ext>
              </a:extLst>
            </p:cNvPr>
            <p:cNvSpPr txBox="1"/>
            <p:nvPr/>
          </p:nvSpPr>
          <p:spPr>
            <a:xfrm>
              <a:off x="2529952" y="5766932"/>
              <a:ext cx="630010" cy="323165"/>
            </a:xfrm>
            <a:prstGeom prst="rect">
              <a:avLst/>
            </a:prstGeom>
            <a:noFill/>
          </p:spPr>
          <p:txBody>
            <a:bodyPr wrap="square" rtlCol="0">
              <a:spAutoFit/>
            </a:bodyPr>
            <a:lstStyle/>
            <a:p>
              <a:pPr algn="ctr">
                <a:lnSpc>
                  <a:spcPts val="900"/>
                </a:lnSpc>
              </a:pPr>
              <a:r>
                <a:rPr kumimoji="1"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2" name="Picture 2" descr="ペンキ屋さんのイラスト">
            <a:extLst>
              <a:ext uri="{FF2B5EF4-FFF2-40B4-BE49-F238E27FC236}">
                <a16:creationId xmlns:a16="http://schemas.microsoft.com/office/drawing/2014/main" id="{7DAED068-CBB2-93F9-18EF-7E7F6F07A25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1187" y="8947867"/>
            <a:ext cx="460555" cy="6621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ケーキ屋の建物のイラスト">
            <a:extLst>
              <a:ext uri="{FF2B5EF4-FFF2-40B4-BE49-F238E27FC236}">
                <a16:creationId xmlns:a16="http://schemas.microsoft.com/office/drawing/2014/main" id="{78C1F392-677D-09E6-0919-B1FB668A16E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01189" y="9218130"/>
            <a:ext cx="351325" cy="3688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パティシエのイラスト（女性）">
            <a:extLst>
              <a:ext uri="{FF2B5EF4-FFF2-40B4-BE49-F238E27FC236}">
                <a16:creationId xmlns:a16="http://schemas.microsoft.com/office/drawing/2014/main" id="{3B539922-DBE4-67B4-6D66-291BBAEBD16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23238" y="8896921"/>
            <a:ext cx="446868" cy="71308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土方・鳶職のイラスト">
            <a:extLst>
              <a:ext uri="{FF2B5EF4-FFF2-40B4-BE49-F238E27FC236}">
                <a16:creationId xmlns:a16="http://schemas.microsoft.com/office/drawing/2014/main" id="{079E8E73-4E91-9959-7C54-138D99EAA1B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64466" y="8926962"/>
            <a:ext cx="591444" cy="69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51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表 44">
            <a:extLst>
              <a:ext uri="{FF2B5EF4-FFF2-40B4-BE49-F238E27FC236}">
                <a16:creationId xmlns:a16="http://schemas.microsoft.com/office/drawing/2014/main" id="{16FB913F-9EBF-4898-B281-4AA8C22FE6B9}"/>
              </a:ext>
            </a:extLst>
          </p:cNvPr>
          <p:cNvGraphicFramePr>
            <a:graphicFrameLocks noGrp="1"/>
          </p:cNvGraphicFramePr>
          <p:nvPr>
            <p:extLst>
              <p:ext uri="{D42A27DB-BD31-4B8C-83A1-F6EECF244321}">
                <p14:modId xmlns:p14="http://schemas.microsoft.com/office/powerpoint/2010/main" val="1039949761"/>
              </p:ext>
            </p:extLst>
          </p:nvPr>
        </p:nvGraphicFramePr>
        <p:xfrm>
          <a:off x="126494" y="1108912"/>
          <a:ext cx="4919974" cy="1113600"/>
        </p:xfrm>
        <a:graphic>
          <a:graphicData uri="http://schemas.openxmlformats.org/drawingml/2006/table">
            <a:tbl>
              <a:tblPr firstRow="1" bandRow="1">
                <a:tableStyleId>{5940675A-B579-460E-94D1-54222C63F5DA}</a:tableStyleId>
              </a:tblPr>
              <a:tblGrid>
                <a:gridCol w="276604">
                  <a:extLst>
                    <a:ext uri="{9D8B030D-6E8A-4147-A177-3AD203B41FA5}">
                      <a16:colId xmlns:a16="http://schemas.microsoft.com/office/drawing/2014/main" val="4048546584"/>
                    </a:ext>
                  </a:extLst>
                </a:gridCol>
                <a:gridCol w="1343506">
                  <a:extLst>
                    <a:ext uri="{9D8B030D-6E8A-4147-A177-3AD203B41FA5}">
                      <a16:colId xmlns:a16="http://schemas.microsoft.com/office/drawing/2014/main" val="3268110300"/>
                    </a:ext>
                  </a:extLst>
                </a:gridCol>
                <a:gridCol w="829813">
                  <a:extLst>
                    <a:ext uri="{9D8B030D-6E8A-4147-A177-3AD203B41FA5}">
                      <a16:colId xmlns:a16="http://schemas.microsoft.com/office/drawing/2014/main" val="238782202"/>
                    </a:ext>
                  </a:extLst>
                </a:gridCol>
                <a:gridCol w="829813">
                  <a:extLst>
                    <a:ext uri="{9D8B030D-6E8A-4147-A177-3AD203B41FA5}">
                      <a16:colId xmlns:a16="http://schemas.microsoft.com/office/drawing/2014/main" val="3457416841"/>
                    </a:ext>
                  </a:extLst>
                </a:gridCol>
                <a:gridCol w="632238">
                  <a:extLst>
                    <a:ext uri="{9D8B030D-6E8A-4147-A177-3AD203B41FA5}">
                      <a16:colId xmlns:a16="http://schemas.microsoft.com/office/drawing/2014/main" val="397870588"/>
                    </a:ext>
                  </a:extLst>
                </a:gridCol>
                <a:gridCol w="1008000">
                  <a:extLst>
                    <a:ext uri="{9D8B030D-6E8A-4147-A177-3AD203B41FA5}">
                      <a16:colId xmlns:a16="http://schemas.microsoft.com/office/drawing/2014/main" val="1282169240"/>
                    </a:ext>
                  </a:extLst>
                </a:gridCol>
              </a:tblGrid>
              <a:tr h="216000">
                <a:tc gridSpan="2">
                  <a:txBody>
                    <a:bodyPr/>
                    <a:lstStyle/>
                    <a:p>
                      <a:endParaRPr kumimoji="1" lang="ja-JP" altLang="en-US" sz="1000" dirty="0">
                        <a:latin typeface="Meiryo UI" panose="020B0604030504040204" pitchFamily="50" charset="-128"/>
                        <a:ea typeface="Meiryo UI" panose="020B0604030504040204" pitchFamily="50" charset="-128"/>
                      </a:endParaRPr>
                    </a:p>
                  </a:txBody>
                  <a:tcPr marL="0" marR="0" marT="10800" marB="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lnTlToBr w="6350" cap="flat" cmpd="sng" algn="ctr">
                      <a:solidFill>
                        <a:schemeClr val="tx1">
                          <a:lumMod val="85000"/>
                          <a:lumOff val="15000"/>
                        </a:schemeClr>
                      </a:solidFill>
                      <a:prstDash val="solid"/>
                      <a:round/>
                      <a:headEnd type="none" w="med" len="med"/>
                      <a:tailEnd type="none" w="med" len="med"/>
                    </a:lnTlToBr>
                    <a:solidFill>
                      <a:schemeClr val="accent6">
                        <a:lumMod val="40000"/>
                        <a:lumOff val="60000"/>
                      </a:schemeClr>
                    </a:solidFill>
                  </a:tcPr>
                </a:tc>
                <a:tc hMerge="1">
                  <a:txBody>
                    <a:bodyPr/>
                    <a:lstStyle/>
                    <a:p>
                      <a:endParaRPr kumimoji="1" lang="ja-JP" altLang="en-US"/>
                    </a:p>
                  </a:txBody>
                  <a:tcPr/>
                </a:tc>
                <a:tc>
                  <a:txBody>
                    <a:bodyPr/>
                    <a:lstStyle/>
                    <a:p>
                      <a:pPr algn="ctr"/>
                      <a:r>
                        <a:rPr kumimoji="1" lang="ja-JP" altLang="en-US" sz="1000" b="1" dirty="0">
                          <a:solidFill>
                            <a:schemeClr val="tx1">
                              <a:lumMod val="95000"/>
                              <a:lumOff val="5000"/>
                            </a:schemeClr>
                          </a:solidFill>
                          <a:latin typeface="Meiryo UI" panose="020B0604030504040204" pitchFamily="50" charset="-128"/>
                          <a:ea typeface="Meiryo UI" panose="020B0604030504040204" pitchFamily="50" charset="-128"/>
                        </a:rPr>
                        <a:t>控除上限</a:t>
                      </a:r>
                    </a:p>
                  </a:txBody>
                  <a:tcPr marL="0" marR="0" marT="10800" marB="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000" b="1" dirty="0">
                          <a:solidFill>
                            <a:schemeClr val="tx1">
                              <a:lumMod val="95000"/>
                              <a:lumOff val="5000"/>
                            </a:schemeClr>
                          </a:solidFill>
                          <a:latin typeface="Meiryo UI" panose="020B0604030504040204" pitchFamily="50" charset="-128"/>
                          <a:ea typeface="Meiryo UI" panose="020B0604030504040204" pitchFamily="50" charset="-128"/>
                        </a:rPr>
                        <a:t>控除率</a:t>
                      </a:r>
                    </a:p>
                  </a:txBody>
                  <a:tcPr marL="0" marR="0" marT="10800" marB="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000" b="1" dirty="0">
                          <a:solidFill>
                            <a:srgbClr val="FF0000"/>
                          </a:solidFill>
                          <a:latin typeface="Meiryo UI" panose="020B0604030504040204" pitchFamily="50" charset="-128"/>
                          <a:ea typeface="Meiryo UI" panose="020B0604030504040204" pitchFamily="50" charset="-128"/>
                        </a:rPr>
                        <a:t>繰越控除</a:t>
                      </a:r>
                    </a:p>
                  </a:txBody>
                  <a:tcPr marL="0" marR="0" marT="10800" marB="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対象</a:t>
                      </a:r>
                    </a:p>
                  </a:txBody>
                  <a:tcPr marL="0" marR="0" marT="10800" marB="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88570041"/>
                  </a:ext>
                </a:extLst>
              </a:tr>
              <a:tr h="216000">
                <a:tc rowSpan="3">
                  <a:txBody>
                    <a:bodyPr/>
                    <a:lstStyle/>
                    <a:p>
                      <a:pPr algn="ct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（選択）</a:t>
                      </a:r>
                    </a:p>
                  </a:txBody>
                  <a:tcPr marL="0" marR="0" marT="36000" marB="36000" vert="eaVert"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lumMod val="85000"/>
                              <a:lumOff val="15000"/>
                            </a:schemeClr>
                          </a:solidFill>
                          <a:latin typeface="Meiryo UI" panose="020B0604030504040204" pitchFamily="50" charset="-128"/>
                          <a:ea typeface="Meiryo UI" panose="020B0604030504040204" pitchFamily="50" charset="-128"/>
                          <a:cs typeface="+mn-cs"/>
                        </a:rPr>
                        <a:t>一般型</a:t>
                      </a: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lumMod val="85000"/>
                              <a:lumOff val="15000"/>
                            </a:schemeClr>
                          </a:solidFill>
                          <a:latin typeface="Meiryo UI" panose="020B0604030504040204" pitchFamily="50" charset="-128"/>
                          <a:ea typeface="Meiryo UI" panose="020B0604030504040204" pitchFamily="50" charset="-128"/>
                        </a:rPr>
                        <a:t>20%</a:t>
                      </a:r>
                      <a:r>
                        <a:rPr kumimoji="1" lang="ja-JP" altLang="en-US" sz="9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900" dirty="0">
                          <a:solidFill>
                            <a:schemeClr val="tx1">
                              <a:lumMod val="85000"/>
                              <a:lumOff val="15000"/>
                            </a:schemeClr>
                          </a:solidFill>
                          <a:latin typeface="Meiryo UI" panose="020B0604030504040204" pitchFamily="50" charset="-128"/>
                          <a:ea typeface="Meiryo UI" panose="020B0604030504040204" pitchFamily="50" charset="-128"/>
                        </a:rPr>
                        <a:t>35%</a:t>
                      </a:r>
                      <a:endParaRPr kumimoji="1" lang="ja-JP" altLang="en-US" sz="900" dirty="0">
                        <a:solidFill>
                          <a:schemeClr val="tx1">
                            <a:lumMod val="85000"/>
                            <a:lumOff val="15000"/>
                          </a:schemeClr>
                        </a:solidFill>
                        <a:latin typeface="Meiryo UI" panose="020B0604030504040204" pitchFamily="50" charset="-128"/>
                        <a:ea typeface="Meiryo UI" panose="020B0604030504040204" pitchFamily="50" charset="-128"/>
                      </a:endParaRP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lumMod val="85000"/>
                              <a:lumOff val="15000"/>
                            </a:schemeClr>
                          </a:solidFill>
                          <a:latin typeface="Meiryo UI" panose="020B0604030504040204" pitchFamily="50" charset="-128"/>
                          <a:ea typeface="Meiryo UI" panose="020B0604030504040204" pitchFamily="50" charset="-128"/>
                        </a:rPr>
                        <a:t>1%</a:t>
                      </a:r>
                      <a:r>
                        <a:rPr kumimoji="1" lang="ja-JP" altLang="en-US" sz="9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900" dirty="0">
                          <a:solidFill>
                            <a:schemeClr val="tx1">
                              <a:lumMod val="85000"/>
                              <a:lumOff val="15000"/>
                            </a:schemeClr>
                          </a:solidFill>
                          <a:latin typeface="Meiryo UI" panose="020B0604030504040204" pitchFamily="50" charset="-128"/>
                          <a:ea typeface="Meiryo UI" panose="020B0604030504040204" pitchFamily="50" charset="-128"/>
                        </a:rPr>
                        <a:t>14%</a:t>
                      </a:r>
                      <a:endParaRPr kumimoji="1" lang="ja-JP" altLang="en-US" sz="900" dirty="0">
                        <a:solidFill>
                          <a:schemeClr val="tx1">
                            <a:lumMod val="85000"/>
                            <a:lumOff val="15000"/>
                          </a:schemeClr>
                        </a:solidFill>
                        <a:latin typeface="Meiryo UI" panose="020B0604030504040204" pitchFamily="50" charset="-128"/>
                        <a:ea typeface="Meiryo UI" panose="020B0604030504040204" pitchFamily="50" charset="-128"/>
                      </a:endParaRP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ー</a:t>
                      </a: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rPr>
                        <a:t>中小企業以外も対象</a:t>
                      </a: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2165887"/>
                  </a:ext>
                </a:extLst>
              </a:tr>
              <a:tr h="216000">
                <a:tc vMerge="1">
                  <a:txBody>
                    <a:bodyPr/>
                    <a:lstStyle/>
                    <a:p>
                      <a:endParaRPr kumimoji="1" lang="ja-JP" altLang="en-US"/>
                    </a:p>
                  </a:txBody>
                  <a:tcPr/>
                </a:tc>
                <a:tc>
                  <a:txBody>
                    <a:bodyPr/>
                    <a:lstStyle/>
                    <a:p>
                      <a:pPr algn="ctr"/>
                      <a:r>
                        <a:rPr kumimoji="1" lang="ja-JP" altLang="en-US" sz="800" b="1" dirty="0">
                          <a:solidFill>
                            <a:schemeClr val="tx1">
                              <a:lumMod val="95000"/>
                              <a:lumOff val="5000"/>
                            </a:schemeClr>
                          </a:solidFill>
                          <a:latin typeface="Meiryo UI" panose="020B0604030504040204" pitchFamily="50" charset="-128"/>
                          <a:ea typeface="Meiryo UI" panose="020B0604030504040204" pitchFamily="50" charset="-128"/>
                        </a:rPr>
                        <a:t>中小企業技術基盤強化税制</a:t>
                      </a: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rPr>
                        <a:t>25%</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a:t>
                      </a: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rPr>
                        <a:t>35%</a:t>
                      </a:r>
                      <a:endPar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endParaRP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rPr>
                        <a:t>12%</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a:t>
                      </a: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rPr>
                        <a:t>17%</a:t>
                      </a:r>
                      <a:endPar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endParaRPr>
                    </a:p>
                  </a:txBody>
                  <a:tcPr marL="0" marR="0" marT="36000" marB="36000" anchor="ctr">
                    <a:lnL w="9525" cap="flat" cmpd="sng" algn="ctr">
                      <a:solidFill>
                        <a:schemeClr val="tx1">
                          <a:lumMod val="85000"/>
                          <a:lumOff val="15000"/>
                        </a:schemeClr>
                      </a:solidFill>
                      <a:prstDash val="solid"/>
                      <a:round/>
                      <a:headEnd type="none" w="med" len="med"/>
                      <a:tailEnd type="none" w="med" len="med"/>
                    </a:lnL>
                    <a:lnR w="19050" cap="flat" cmpd="sng" algn="ctr">
                      <a:solidFill>
                        <a:srgbClr val="FF0000"/>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rgbClr val="FF0000"/>
                          </a:solidFill>
                          <a:latin typeface="Meiryo UI" panose="020B0604030504040204" pitchFamily="50" charset="-128"/>
                          <a:ea typeface="Meiryo UI" panose="020B0604030504040204" pitchFamily="50" charset="-128"/>
                        </a:rPr>
                        <a:t>3</a:t>
                      </a:r>
                      <a:r>
                        <a:rPr kumimoji="1" lang="ja-JP" altLang="en-US" sz="1000" b="1" dirty="0">
                          <a:solidFill>
                            <a:srgbClr val="FF0000"/>
                          </a:solidFill>
                          <a:latin typeface="Meiryo UI" panose="020B0604030504040204" pitchFamily="50" charset="-128"/>
                          <a:ea typeface="Meiryo UI" panose="020B0604030504040204" pitchFamily="50" charset="-128"/>
                        </a:rPr>
                        <a:t>年間</a:t>
                      </a:r>
                    </a:p>
                  </a:txBody>
                  <a:tcPr marL="0" marR="0" marT="36000" marB="3600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2F2"/>
                    </a:solidFill>
                  </a:tcPr>
                </a:tc>
                <a:tc>
                  <a:txBody>
                    <a:bodyPr/>
                    <a:lstStyle/>
                    <a:p>
                      <a:pPr algn="ctr"/>
                      <a:r>
                        <a:rPr kumimoji="1" lang="ja-JP" altLang="en-US" sz="800" b="1" dirty="0">
                          <a:solidFill>
                            <a:schemeClr val="tx1">
                              <a:lumMod val="95000"/>
                              <a:lumOff val="5000"/>
                            </a:schemeClr>
                          </a:solidFill>
                          <a:latin typeface="Meiryo UI" panose="020B0604030504040204" pitchFamily="50" charset="-128"/>
                          <a:ea typeface="Meiryo UI" panose="020B0604030504040204" pitchFamily="50" charset="-128"/>
                        </a:rPr>
                        <a:t>中小企業のみ対象</a:t>
                      </a:r>
                    </a:p>
                  </a:txBody>
                  <a:tcPr marL="0" marR="0" marT="36000" marB="36000" anchor="ctr">
                    <a:lnL w="19050" cap="flat" cmpd="sng" algn="ctr">
                      <a:solidFill>
                        <a:srgbClr val="FF0000"/>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4058197124"/>
                  </a:ext>
                </a:extLst>
              </a:tr>
              <a:tr h="216000">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kern="1200" dirty="0">
                          <a:solidFill>
                            <a:schemeClr val="tx1"/>
                          </a:solidFill>
                          <a:latin typeface="Meiryo UI" panose="020B0604030504040204" pitchFamily="50" charset="-128"/>
                          <a:ea typeface="Meiryo UI" panose="020B0604030504040204" pitchFamily="50" charset="-128"/>
                          <a:cs typeface="+mn-cs"/>
                        </a:rPr>
                        <a:t>　 </a:t>
                      </a:r>
                      <a:r>
                        <a:rPr kumimoji="1" lang="ja-JP" altLang="en-US" sz="1000" b="1" kern="1200" dirty="0">
                          <a:solidFill>
                            <a:schemeClr val="tx1">
                              <a:lumMod val="95000"/>
                              <a:lumOff val="5000"/>
                            </a:schemeClr>
                          </a:solidFill>
                          <a:latin typeface="Meiryo UI" panose="020B0604030504040204" pitchFamily="50" charset="-128"/>
                          <a:ea typeface="Meiryo UI" panose="020B0604030504040204" pitchFamily="50" charset="-128"/>
                          <a:cs typeface="+mn-cs"/>
                        </a:rPr>
                        <a:t>戦略技術領域型　</a:t>
                      </a:r>
                    </a:p>
                  </a:txBody>
                  <a:tcPr marL="0" marR="0" marT="36000" marB="36000" anchor="ctr">
                    <a:lnL w="12700" cap="flat" cmpd="sng" algn="ctr">
                      <a:solidFill>
                        <a:srgbClr val="FF0000"/>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2F2"/>
                    </a:solidFill>
                  </a:tcPr>
                </a:tc>
                <a:tc>
                  <a:txBody>
                    <a:bodyPr/>
                    <a:lstStyle/>
                    <a:p>
                      <a:pPr algn="ct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rPr>
                        <a:t>10</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a:t>
                      </a: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2F2"/>
                    </a:solidFill>
                  </a:tcPr>
                </a:tc>
                <a:tc>
                  <a:txBody>
                    <a:bodyPr/>
                    <a:lstStyle/>
                    <a:p>
                      <a:pPr algn="ct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rPr>
                        <a:t>40</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a:t>
                      </a: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rPr>
                        <a:t>50</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a:t>
                      </a: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2F2"/>
                    </a:solidFill>
                  </a:tcPr>
                </a:tc>
                <a:tc>
                  <a:txBody>
                    <a:bodyPr/>
                    <a:lstStyle/>
                    <a:p>
                      <a:pPr algn="ctr"/>
                      <a:r>
                        <a:rPr kumimoji="1" lang="en-US" altLang="ja-JP" sz="1000" b="1" dirty="0">
                          <a:solidFill>
                            <a:schemeClr val="tx1">
                              <a:lumMod val="95000"/>
                              <a:lumOff val="5000"/>
                            </a:schemeClr>
                          </a:solidFill>
                          <a:latin typeface="Meiryo UI" panose="020B0604030504040204" pitchFamily="50" charset="-128"/>
                          <a:ea typeface="Meiryo UI" panose="020B0604030504040204" pitchFamily="50" charset="-128"/>
                        </a:rPr>
                        <a:t>3</a:t>
                      </a:r>
                      <a:r>
                        <a:rPr kumimoji="1" lang="ja-JP" altLang="en-US" sz="1000" b="1" dirty="0">
                          <a:solidFill>
                            <a:schemeClr val="tx1">
                              <a:lumMod val="95000"/>
                              <a:lumOff val="5000"/>
                            </a:schemeClr>
                          </a:solidFill>
                          <a:latin typeface="Meiryo UI" panose="020B0604030504040204" pitchFamily="50" charset="-128"/>
                          <a:ea typeface="Meiryo UI" panose="020B0604030504040204" pitchFamily="50" charset="-128"/>
                        </a:rPr>
                        <a:t>年間</a:t>
                      </a: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2F2"/>
                    </a:solidFill>
                  </a:tcPr>
                </a:tc>
                <a:tc>
                  <a:txBody>
                    <a:bodyPr/>
                    <a:lstStyle/>
                    <a:p>
                      <a:pPr algn="ctr"/>
                      <a:r>
                        <a:rPr kumimoji="1" lang="ja-JP" altLang="en-US" sz="800" b="1" dirty="0">
                          <a:solidFill>
                            <a:schemeClr val="tx1">
                              <a:lumMod val="95000"/>
                              <a:lumOff val="5000"/>
                            </a:schemeClr>
                          </a:solidFill>
                          <a:latin typeface="Meiryo UI" panose="020B0604030504040204" pitchFamily="50" charset="-128"/>
                          <a:ea typeface="Meiryo UI" panose="020B0604030504040204" pitchFamily="50" charset="-128"/>
                        </a:rPr>
                        <a:t>中小企業以外も対象</a:t>
                      </a:r>
                    </a:p>
                  </a:txBody>
                  <a:tcPr marL="0" marR="0" marT="36000" marB="36000" anchor="ctr">
                    <a:lnL w="9525" cap="flat" cmpd="sng" algn="ctr">
                      <a:solidFill>
                        <a:schemeClr val="tx1">
                          <a:lumMod val="85000"/>
                          <a:lumOff val="1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2F2"/>
                    </a:solidFill>
                  </a:tcPr>
                </a:tc>
                <a:extLst>
                  <a:ext uri="{0D108BD9-81ED-4DB2-BD59-A6C34878D82A}">
                    <a16:rowId xmlns:a16="http://schemas.microsoft.com/office/drawing/2014/main" val="1303547063"/>
                  </a:ext>
                </a:extLst>
              </a:tr>
              <a:tr h="216000">
                <a:tc gridSpan="2">
                  <a:txBody>
                    <a:bodyPr/>
                    <a:lstStyle/>
                    <a:p>
                      <a:pPr algn="ctr"/>
                      <a:r>
                        <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rPr>
                        <a:t>オープンイノベーション型</a:t>
                      </a: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r>
                        <a:rPr kumimoji="1" lang="en-US" altLang="ja-JP" sz="900" dirty="0">
                          <a:solidFill>
                            <a:schemeClr val="tx1">
                              <a:lumMod val="85000"/>
                              <a:lumOff val="15000"/>
                            </a:schemeClr>
                          </a:solidFill>
                          <a:latin typeface="Meiryo UI" panose="020B0604030504040204" pitchFamily="50" charset="-128"/>
                          <a:ea typeface="Meiryo UI" panose="020B0604030504040204" pitchFamily="50" charset="-128"/>
                        </a:rPr>
                        <a:t>10%</a:t>
                      </a:r>
                      <a:endParaRPr kumimoji="1" lang="ja-JP" altLang="en-US" sz="900" dirty="0">
                        <a:solidFill>
                          <a:schemeClr val="tx1">
                            <a:lumMod val="85000"/>
                            <a:lumOff val="15000"/>
                          </a:schemeClr>
                        </a:solidFill>
                        <a:latin typeface="Meiryo UI" panose="020B0604030504040204" pitchFamily="50" charset="-128"/>
                        <a:ea typeface="Meiryo UI" panose="020B0604030504040204" pitchFamily="50" charset="-128"/>
                      </a:endParaRP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en-US" altLang="ja-JP" sz="900" dirty="0">
                          <a:solidFill>
                            <a:schemeClr val="tx1">
                              <a:lumMod val="85000"/>
                              <a:lumOff val="15000"/>
                            </a:schemeClr>
                          </a:solidFill>
                          <a:latin typeface="Meiryo UI" panose="020B0604030504040204" pitchFamily="50" charset="-128"/>
                          <a:ea typeface="Meiryo UI" panose="020B0604030504040204" pitchFamily="50" charset="-128"/>
                        </a:rPr>
                        <a:t>20%</a:t>
                      </a:r>
                      <a:r>
                        <a:rPr kumimoji="1" lang="ja-JP" altLang="en-US" sz="9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900" dirty="0">
                          <a:solidFill>
                            <a:schemeClr val="tx1">
                              <a:lumMod val="85000"/>
                              <a:lumOff val="15000"/>
                            </a:schemeClr>
                          </a:solidFill>
                          <a:latin typeface="Meiryo UI" panose="020B0604030504040204" pitchFamily="50" charset="-128"/>
                          <a:ea typeface="Meiryo UI" panose="020B0604030504040204" pitchFamily="50" charset="-128"/>
                        </a:rPr>
                        <a:t>30%</a:t>
                      </a:r>
                      <a:endParaRPr kumimoji="1" lang="ja-JP" altLang="en-US" sz="900" dirty="0">
                        <a:solidFill>
                          <a:schemeClr val="tx1">
                            <a:lumMod val="85000"/>
                            <a:lumOff val="15000"/>
                          </a:schemeClr>
                        </a:solidFill>
                        <a:latin typeface="Meiryo UI" panose="020B0604030504040204" pitchFamily="50" charset="-128"/>
                        <a:ea typeface="Meiryo UI" panose="020B0604030504040204" pitchFamily="50" charset="-128"/>
                      </a:endParaRP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endParaRP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lnBlToTr w="6350" cap="flat" cmpd="sng" algn="ctr">
                      <a:solidFill>
                        <a:schemeClr val="tx1">
                          <a:lumMod val="85000"/>
                          <a:lumOff val="15000"/>
                        </a:schemeClr>
                      </a:solidFill>
                      <a:prstDash val="solid"/>
                      <a:round/>
                      <a:headEnd type="none" w="med" len="med"/>
                      <a:tailEnd type="none" w="med" len="med"/>
                    </a:lnBlToTr>
                    <a:solidFill>
                      <a:schemeClr val="bg1"/>
                    </a:solidFill>
                  </a:tcPr>
                </a:tc>
                <a:tc>
                  <a:txBody>
                    <a:bodyPr/>
                    <a:lstStyle/>
                    <a:p>
                      <a:pPr algn="ctr"/>
                      <a:r>
                        <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rPr>
                        <a:t>（上記と併用可）</a:t>
                      </a:r>
                    </a:p>
                  </a:txBody>
                  <a:tcPr marL="0" marR="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7701555"/>
                  </a:ext>
                </a:extLst>
              </a:tr>
            </a:tbl>
          </a:graphicData>
        </a:graphic>
      </p:graphicFrame>
      <p:sp>
        <p:nvSpPr>
          <p:cNvPr id="112" name="星: 24 pt 111">
            <a:extLst>
              <a:ext uri="{FF2B5EF4-FFF2-40B4-BE49-F238E27FC236}">
                <a16:creationId xmlns:a16="http://schemas.microsoft.com/office/drawing/2014/main" id="{D86F3AC9-BCDC-68E9-E4CE-B2259045F54E}"/>
              </a:ext>
            </a:extLst>
          </p:cNvPr>
          <p:cNvSpPr/>
          <p:nvPr/>
        </p:nvSpPr>
        <p:spPr>
          <a:xfrm>
            <a:off x="3680419" y="5678269"/>
            <a:ext cx="816974" cy="277586"/>
          </a:xfrm>
          <a:prstGeom prst="star24">
            <a:avLst>
              <a:gd name="adj" fmla="val 30101"/>
            </a:avLst>
          </a:prstGeom>
          <a:solidFill>
            <a:srgbClr val="FFC5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角丸四角形 104">
            <a:extLst>
              <a:ext uri="{FF2B5EF4-FFF2-40B4-BE49-F238E27FC236}">
                <a16:creationId xmlns:a16="http://schemas.microsoft.com/office/drawing/2014/main" id="{914F3DCB-A16F-EA9F-F834-E8A2D3D4BCED}"/>
              </a:ext>
            </a:extLst>
          </p:cNvPr>
          <p:cNvSpPr/>
          <p:nvPr/>
        </p:nvSpPr>
        <p:spPr>
          <a:xfrm>
            <a:off x="-148" y="0"/>
            <a:ext cx="6858295" cy="297800"/>
          </a:xfrm>
          <a:prstGeom prst="roundRect">
            <a:avLst>
              <a:gd name="adj" fmla="val 0"/>
            </a:avLst>
          </a:prstGeom>
          <a:solidFill>
            <a:srgbClr val="233616"/>
          </a:solidFill>
          <a:ln w="12700">
            <a:noFill/>
          </a:ln>
        </p:spPr>
        <p:style>
          <a:lnRef idx="1">
            <a:schemeClr val="accent2"/>
          </a:lnRef>
          <a:fillRef idx="3">
            <a:schemeClr val="accent2"/>
          </a:fillRef>
          <a:effectRef idx="2">
            <a:schemeClr val="accent2"/>
          </a:effectRef>
          <a:fontRef idx="minor">
            <a:schemeClr val="lt1"/>
          </a:fontRef>
        </p:style>
        <p:txBody>
          <a:bodyPr tIns="32659" bIns="0" anchor="t" anchorCtr="0"/>
          <a:lstStyle/>
          <a:p>
            <a:pPr>
              <a:defRPr/>
            </a:pPr>
            <a:r>
              <a:rPr lang="en-US" altLang="ja-JP" sz="1270" b="1" dirty="0">
                <a:solidFill>
                  <a:schemeClr val="bg1"/>
                </a:solidFill>
                <a:latin typeface="Meiryo UI" panose="020B0604030504040204" pitchFamily="50" charset="-128"/>
                <a:ea typeface="Meiryo UI" panose="020B0604030504040204" pitchFamily="50" charset="-128"/>
              </a:rPr>
              <a:t> </a:t>
            </a:r>
            <a:r>
              <a:rPr lang="en-US" altLang="ja-JP" sz="1450" b="1" dirty="0">
                <a:solidFill>
                  <a:schemeClr val="bg1"/>
                </a:solidFill>
                <a:latin typeface="Meiryo UI" panose="020B0604030504040204" pitchFamily="50" charset="-128"/>
                <a:ea typeface="Meiryo UI" panose="020B0604030504040204" pitchFamily="50" charset="-128"/>
              </a:rPr>
              <a:t>Ⅲ</a:t>
            </a:r>
            <a:r>
              <a:rPr lang="ja-JP" altLang="en-US" sz="1450" b="1" dirty="0">
                <a:solidFill>
                  <a:schemeClr val="bg1"/>
                </a:solidFill>
                <a:latin typeface="Meiryo UI" panose="020B0604030504040204" pitchFamily="50" charset="-128"/>
                <a:ea typeface="Meiryo UI" panose="020B0604030504040204" pitchFamily="50" charset="-128"/>
              </a:rPr>
              <a:t>．中小企業の「稼ぐ力」の強化に向けた税制の延長・拡充</a:t>
            </a:r>
          </a:p>
        </p:txBody>
      </p:sp>
      <p:sp>
        <p:nvSpPr>
          <p:cNvPr id="114" name="角丸四角形 104">
            <a:extLst>
              <a:ext uri="{FF2B5EF4-FFF2-40B4-BE49-F238E27FC236}">
                <a16:creationId xmlns:a16="http://schemas.microsoft.com/office/drawing/2014/main" id="{746F14ED-2A76-DDE7-6C25-75872570EB62}"/>
              </a:ext>
            </a:extLst>
          </p:cNvPr>
          <p:cNvSpPr/>
          <p:nvPr/>
        </p:nvSpPr>
        <p:spPr>
          <a:xfrm>
            <a:off x="-148" y="4010444"/>
            <a:ext cx="6858295" cy="298800"/>
          </a:xfrm>
          <a:prstGeom prst="roundRect">
            <a:avLst>
              <a:gd name="adj" fmla="val 0"/>
            </a:avLst>
          </a:prstGeom>
          <a:solidFill>
            <a:srgbClr val="233616"/>
          </a:solidFill>
          <a:ln w="12700">
            <a:noFill/>
          </a:ln>
        </p:spPr>
        <p:style>
          <a:lnRef idx="1">
            <a:schemeClr val="accent2"/>
          </a:lnRef>
          <a:fillRef idx="3">
            <a:schemeClr val="accent2"/>
          </a:fillRef>
          <a:effectRef idx="2">
            <a:schemeClr val="accent2"/>
          </a:effectRef>
          <a:fontRef idx="minor">
            <a:schemeClr val="lt1"/>
          </a:fontRef>
        </p:style>
        <p:txBody>
          <a:bodyPr tIns="32659" bIns="0" anchor="t" anchorCtr="0"/>
          <a:lstStyle/>
          <a:p>
            <a:pPr>
              <a:defRPr/>
            </a:pPr>
            <a:r>
              <a:rPr lang="en-US" altLang="ja-JP" sz="1270" b="1" dirty="0">
                <a:solidFill>
                  <a:schemeClr val="bg1"/>
                </a:solidFill>
                <a:latin typeface="Meiryo UI" panose="020B0604030504040204" pitchFamily="50" charset="-128"/>
                <a:ea typeface="Meiryo UI" panose="020B0604030504040204" pitchFamily="50" charset="-128"/>
              </a:rPr>
              <a:t> </a:t>
            </a:r>
            <a:r>
              <a:rPr lang="en-US" altLang="ja-JP" sz="1450" b="1" dirty="0">
                <a:solidFill>
                  <a:schemeClr val="bg1"/>
                </a:solidFill>
                <a:latin typeface="Meiryo UI" panose="020B0604030504040204" pitchFamily="50" charset="-128"/>
                <a:ea typeface="Meiryo UI" panose="020B0604030504040204" pitchFamily="50" charset="-128"/>
              </a:rPr>
              <a:t>Ⅳ</a:t>
            </a:r>
            <a:r>
              <a:rPr lang="ja-JP" altLang="en-US" sz="1450" b="1" dirty="0">
                <a:solidFill>
                  <a:schemeClr val="bg1"/>
                </a:solidFill>
                <a:latin typeface="Meiryo UI" panose="020B0604030504040204" pitchFamily="50" charset="-128"/>
                <a:ea typeface="Meiryo UI" panose="020B0604030504040204" pitchFamily="50" charset="-128"/>
              </a:rPr>
              <a:t>．中小企業の経営基盤強化に資する税制</a:t>
            </a:r>
          </a:p>
        </p:txBody>
      </p:sp>
      <p:sp>
        <p:nvSpPr>
          <p:cNvPr id="36" name="四角形: 角を丸くする 35">
            <a:extLst>
              <a:ext uri="{FF2B5EF4-FFF2-40B4-BE49-F238E27FC236}">
                <a16:creationId xmlns:a16="http://schemas.microsoft.com/office/drawing/2014/main" id="{74D08576-6798-2EA3-3468-E149ECD80E52}"/>
              </a:ext>
            </a:extLst>
          </p:cNvPr>
          <p:cNvSpPr/>
          <p:nvPr/>
        </p:nvSpPr>
        <p:spPr>
          <a:xfrm>
            <a:off x="120237" y="2519093"/>
            <a:ext cx="2501147" cy="97976"/>
          </a:xfrm>
          <a:prstGeom prst="roundRect">
            <a:avLst>
              <a:gd name="adj" fmla="val 50000"/>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38" name="テキスト ボックス 37">
            <a:extLst>
              <a:ext uri="{FF2B5EF4-FFF2-40B4-BE49-F238E27FC236}">
                <a16:creationId xmlns:a16="http://schemas.microsoft.com/office/drawing/2014/main" id="{C139CCB4-E047-85A4-9534-773D1011E406}"/>
              </a:ext>
            </a:extLst>
          </p:cNvPr>
          <p:cNvSpPr txBox="1"/>
          <p:nvPr/>
        </p:nvSpPr>
        <p:spPr>
          <a:xfrm>
            <a:off x="13516" y="2386763"/>
            <a:ext cx="2785021" cy="287771"/>
          </a:xfrm>
          <a:prstGeom prst="rect">
            <a:avLst/>
          </a:prstGeom>
          <a:noFill/>
        </p:spPr>
        <p:txBody>
          <a:bodyPr wrap="square" rtlCol="0">
            <a:spAutoFit/>
          </a:bodyPr>
          <a:lstStyle/>
          <a:p>
            <a:pPr defTabSz="1161368"/>
            <a:r>
              <a:rPr lang="ja-JP" altLang="en-US" sz="1270" b="1" dirty="0">
                <a:latin typeface="メイリオ" panose="020B0604030504040204" pitchFamily="50" charset="-128"/>
                <a:ea typeface="メイリオ" panose="020B0604030504040204" pitchFamily="50" charset="-128"/>
              </a:rPr>
              <a:t> ②大胆な設備投資促進税制の創設</a:t>
            </a:r>
            <a:endParaRPr lang="en-US" altLang="ja-JP" sz="1270" b="1" dirty="0">
              <a:latin typeface="メイリオ" panose="020B0604030504040204" pitchFamily="50" charset="-128"/>
              <a:ea typeface="メイリオ" panose="020B0604030504040204" pitchFamily="50" charset="-128"/>
            </a:endParaRPr>
          </a:p>
        </p:txBody>
      </p:sp>
      <p:graphicFrame>
        <p:nvGraphicFramePr>
          <p:cNvPr id="57" name="表 56">
            <a:extLst>
              <a:ext uri="{FF2B5EF4-FFF2-40B4-BE49-F238E27FC236}">
                <a16:creationId xmlns:a16="http://schemas.microsoft.com/office/drawing/2014/main" id="{726D7CB9-4750-45C8-4B36-F8A31D4CA274}"/>
              </a:ext>
            </a:extLst>
          </p:cNvPr>
          <p:cNvGraphicFramePr>
            <a:graphicFrameLocks noGrp="1"/>
          </p:cNvGraphicFramePr>
          <p:nvPr>
            <p:extLst>
              <p:ext uri="{D42A27DB-BD31-4B8C-83A1-F6EECF244321}">
                <p14:modId xmlns:p14="http://schemas.microsoft.com/office/powerpoint/2010/main" val="2795998693"/>
              </p:ext>
            </p:extLst>
          </p:nvPr>
        </p:nvGraphicFramePr>
        <p:xfrm>
          <a:off x="3009440" y="2433619"/>
          <a:ext cx="3816000" cy="152040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20000"/>
                    </a:ext>
                  </a:extLst>
                </a:gridCol>
                <a:gridCol w="3132000">
                  <a:extLst>
                    <a:ext uri="{9D8B030D-6E8A-4147-A177-3AD203B41FA5}">
                      <a16:colId xmlns:a16="http://schemas.microsoft.com/office/drawing/2014/main" val="20001"/>
                    </a:ext>
                  </a:extLst>
                </a:gridCol>
              </a:tblGrid>
              <a:tr h="216000">
                <a:tc>
                  <a:txBody>
                    <a:bodyPr/>
                    <a:lstStyle/>
                    <a:p>
                      <a:pPr algn="ctr"/>
                      <a:r>
                        <a:rPr kumimoji="1" lang="ja-JP" altLang="en-US" sz="1000" b="0" dirty="0">
                          <a:solidFill>
                            <a:schemeClr val="tx1">
                              <a:lumMod val="95000"/>
                              <a:lumOff val="5000"/>
                            </a:schemeClr>
                          </a:solidFill>
                          <a:latin typeface="Meiryo UI" panose="020B0604030504040204" pitchFamily="50" charset="-128"/>
                          <a:ea typeface="Meiryo UI" panose="020B0604030504040204" pitchFamily="50" charset="-128"/>
                        </a:rPr>
                        <a:t>対象業種</a:t>
                      </a:r>
                    </a:p>
                  </a:txBody>
                  <a:tcPr marL="72000" marR="7200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r>
                        <a:rPr kumimoji="1" lang="ja-JP" altLang="en-US" sz="1000" b="1" kern="1200" dirty="0">
                          <a:solidFill>
                            <a:schemeClr val="tx1">
                              <a:lumMod val="95000"/>
                              <a:lumOff val="5000"/>
                            </a:schemeClr>
                          </a:solidFill>
                          <a:latin typeface="Meiryo UI" panose="020B0604030504040204" pitchFamily="50" charset="-128"/>
                          <a:ea typeface="Meiryo UI" panose="020B0604030504040204" pitchFamily="50" charset="-128"/>
                          <a:cs typeface="+mn-cs"/>
                        </a:rPr>
                        <a:t>全ての業種</a:t>
                      </a:r>
                      <a:r>
                        <a:rPr kumimoji="1" lang="ja-JP" altLang="en-US" sz="1000" b="0" dirty="0">
                          <a:solidFill>
                            <a:schemeClr val="tx1">
                              <a:lumMod val="95000"/>
                              <a:lumOff val="5000"/>
                            </a:schemeClr>
                          </a:solidFill>
                          <a:latin typeface="Meiryo UI" panose="020B0604030504040204" pitchFamily="50" charset="-128"/>
                          <a:ea typeface="Meiryo UI" panose="020B0604030504040204" pitchFamily="50" charset="-128"/>
                        </a:rPr>
                        <a:t> </a:t>
                      </a:r>
                      <a:r>
                        <a:rPr kumimoji="1" lang="en-US" altLang="ja-JP" sz="700" b="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700" b="0" dirty="0">
                          <a:solidFill>
                            <a:schemeClr val="tx1">
                              <a:lumMod val="85000"/>
                              <a:lumOff val="15000"/>
                            </a:schemeClr>
                          </a:solidFill>
                          <a:latin typeface="Meiryo UI" panose="020B0604030504040204" pitchFamily="50" charset="-128"/>
                          <a:ea typeface="Meiryo UI" panose="020B0604030504040204" pitchFamily="50" charset="-128"/>
                        </a:rPr>
                        <a:t>１</a:t>
                      </a:r>
                      <a:endParaRPr kumimoji="1" lang="ja-JP" altLang="en-US" sz="900" b="0" dirty="0">
                        <a:solidFill>
                          <a:schemeClr val="tx1">
                            <a:lumMod val="85000"/>
                            <a:lumOff val="15000"/>
                          </a:schemeClr>
                        </a:solidFill>
                        <a:latin typeface="Meiryo UI" panose="020B0604030504040204" pitchFamily="50" charset="-128"/>
                        <a:ea typeface="Meiryo UI" panose="020B0604030504040204" pitchFamily="50" charset="-128"/>
                      </a:endParaRPr>
                    </a:p>
                  </a:txBody>
                  <a:tcPr marL="72000" marR="0" marT="0" marB="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algn="ctr"/>
                      <a:r>
                        <a:rPr kumimoji="1" lang="ja-JP" altLang="en-US" sz="1000" b="0" dirty="0">
                          <a:solidFill>
                            <a:schemeClr val="tx1">
                              <a:lumMod val="95000"/>
                              <a:lumOff val="5000"/>
                            </a:schemeClr>
                          </a:solidFill>
                          <a:latin typeface="Meiryo UI" panose="020B0604030504040204" pitchFamily="50" charset="-128"/>
                          <a:ea typeface="Meiryo UI" panose="020B0604030504040204" pitchFamily="50" charset="-128"/>
                        </a:rPr>
                        <a:t>対象資産</a:t>
                      </a:r>
                      <a:endParaRPr kumimoji="1" lang="en-US" altLang="ja-JP" sz="1000" b="0" dirty="0">
                        <a:solidFill>
                          <a:schemeClr val="tx1">
                            <a:lumMod val="95000"/>
                            <a:lumOff val="5000"/>
                          </a:schemeClr>
                        </a:solidFill>
                        <a:latin typeface="Meiryo UI" panose="020B0604030504040204" pitchFamily="50" charset="-128"/>
                        <a:ea typeface="Meiryo UI" panose="020B0604030504040204" pitchFamily="50" charset="-128"/>
                      </a:endParaRPr>
                    </a:p>
                  </a:txBody>
                  <a:tcPr marL="72000" marR="7200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1" dirty="0">
                          <a:solidFill>
                            <a:schemeClr val="tx1">
                              <a:lumMod val="95000"/>
                              <a:lumOff val="5000"/>
                            </a:schemeClr>
                          </a:solidFill>
                          <a:latin typeface="Meiryo UI" panose="020B0604030504040204" pitchFamily="50" charset="-128"/>
                          <a:ea typeface="Meiryo UI" panose="020B0604030504040204" pitchFamily="50" charset="-128"/>
                        </a:rPr>
                        <a:t>計画の確認後、５年以内に取得等した以下の資産</a:t>
                      </a:r>
                      <a:endParaRPr kumimoji="1" lang="en-US" altLang="ja-JP" sz="1000" b="1" dirty="0">
                        <a:solidFill>
                          <a:schemeClr val="tx1">
                            <a:lumMod val="95000"/>
                            <a:lumOff val="5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b="0" dirty="0">
                          <a:solidFill>
                            <a:schemeClr val="tx1">
                              <a:lumMod val="85000"/>
                              <a:lumOff val="15000"/>
                            </a:schemeClr>
                          </a:solidFill>
                          <a:latin typeface="Meiryo UI" panose="020B0604030504040204" pitchFamily="50" charset="-128"/>
                          <a:ea typeface="Meiryo UI" panose="020B0604030504040204" pitchFamily="50" charset="-128"/>
                        </a:rPr>
                        <a:t>機械装置、工具・器具備品、</a:t>
                      </a:r>
                      <a:r>
                        <a:rPr kumimoji="1" lang="ja-JP" altLang="en-US" sz="900" b="0" kern="1200" dirty="0">
                          <a:solidFill>
                            <a:schemeClr val="tx1">
                              <a:lumMod val="85000"/>
                              <a:lumOff val="15000"/>
                            </a:schemeClr>
                          </a:solidFill>
                          <a:latin typeface="Meiryo UI" panose="020B0604030504040204" pitchFamily="50" charset="-128"/>
                          <a:ea typeface="Meiryo UI" panose="020B0604030504040204" pitchFamily="50" charset="-128"/>
                          <a:cs typeface="+mn-cs"/>
                        </a:rPr>
                        <a:t>建物</a:t>
                      </a:r>
                      <a:r>
                        <a:rPr kumimoji="1" lang="ja-JP" altLang="en-US" sz="900" b="0" dirty="0">
                          <a:solidFill>
                            <a:schemeClr val="tx1">
                              <a:lumMod val="85000"/>
                              <a:lumOff val="15000"/>
                            </a:schemeClr>
                          </a:solidFill>
                          <a:latin typeface="Meiryo UI" panose="020B0604030504040204" pitchFamily="50" charset="-128"/>
                          <a:ea typeface="Meiryo UI" panose="020B0604030504040204" pitchFamily="50" charset="-128"/>
                        </a:rPr>
                        <a:t>、ソフトウェア</a:t>
                      </a:r>
                      <a:r>
                        <a:rPr kumimoji="1" lang="ja-JP" altLang="en-US" sz="700" b="0"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en-US" altLang="ja-JP" sz="700" b="0" dirty="0">
                        <a:solidFill>
                          <a:schemeClr val="tx1">
                            <a:lumMod val="85000"/>
                            <a:lumOff val="15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b="0" dirty="0">
                          <a:solidFill>
                            <a:schemeClr val="tx1">
                              <a:lumMod val="85000"/>
                              <a:lumOff val="15000"/>
                            </a:schemeClr>
                          </a:solidFill>
                          <a:latin typeface="Meiryo UI" panose="020B0604030504040204" pitchFamily="50" charset="-128"/>
                          <a:ea typeface="Meiryo UI" panose="020B0604030504040204" pitchFamily="50" charset="-128"/>
                        </a:rPr>
                        <a:t>建物付属設備・構築物</a:t>
                      </a:r>
                      <a:r>
                        <a:rPr kumimoji="1" lang="ja-JP" altLang="en-US" sz="900" b="0" kern="1200" dirty="0">
                          <a:solidFill>
                            <a:schemeClr val="tx1">
                              <a:lumMod val="85000"/>
                              <a:lumOff val="15000"/>
                            </a:schemeClr>
                          </a:solidFill>
                          <a:latin typeface="Meiryo UI" panose="020B0604030504040204" pitchFamily="50" charset="-128"/>
                          <a:ea typeface="Meiryo UI" panose="020B0604030504040204" pitchFamily="50" charset="-128"/>
                          <a:cs typeface="+mn-cs"/>
                        </a:rPr>
                        <a:t>　　</a:t>
                      </a:r>
                      <a:r>
                        <a:rPr kumimoji="1" lang="en-US" altLang="ja-JP" sz="900" b="0" kern="1200" dirty="0">
                          <a:solidFill>
                            <a:schemeClr val="tx1">
                              <a:lumMod val="85000"/>
                              <a:lumOff val="15000"/>
                            </a:schemeClr>
                          </a:solidFill>
                          <a:latin typeface="Meiryo UI" panose="020B0604030504040204" pitchFamily="50" charset="-128"/>
                          <a:ea typeface="Meiryo UI" panose="020B0604030504040204" pitchFamily="50" charset="-128"/>
                          <a:cs typeface="+mn-cs"/>
                        </a:rPr>
                        <a:t>※</a:t>
                      </a:r>
                      <a:r>
                        <a:rPr kumimoji="1" lang="ja-JP" altLang="en-US" sz="900" b="0" kern="1200" dirty="0">
                          <a:solidFill>
                            <a:schemeClr val="tx1">
                              <a:lumMod val="85000"/>
                              <a:lumOff val="15000"/>
                            </a:schemeClr>
                          </a:solidFill>
                          <a:latin typeface="Meiryo UI" panose="020B0604030504040204" pitchFamily="50" charset="-128"/>
                          <a:ea typeface="Meiryo UI" panose="020B0604030504040204" pitchFamily="50" charset="-128"/>
                          <a:cs typeface="+mn-cs"/>
                        </a:rPr>
                        <a:t>設備ごとに価額要件あり</a:t>
                      </a:r>
                      <a:endParaRPr kumimoji="1" lang="en-US" altLang="ja-JP" sz="900" b="0" kern="1200" dirty="0">
                        <a:solidFill>
                          <a:schemeClr val="tx1">
                            <a:lumMod val="85000"/>
                            <a:lumOff val="15000"/>
                          </a:schemeClr>
                        </a:solidFill>
                        <a:latin typeface="Meiryo UI" panose="020B0604030504040204" pitchFamily="50" charset="-128"/>
                        <a:ea typeface="Meiryo UI" panose="020B0604030504040204" pitchFamily="50" charset="-128"/>
                        <a:cs typeface="+mn-cs"/>
                      </a:endParaRPr>
                    </a:p>
                  </a:txBody>
                  <a:tcPr marL="72000" marR="0" marT="0" marB="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000">
                <a:tc>
                  <a:txBody>
                    <a:bodyPr/>
                    <a:lstStyle/>
                    <a:p>
                      <a:pPr algn="ctr"/>
                      <a:r>
                        <a:rPr kumimoji="1" lang="ja-JP" altLang="en-US" sz="1000" b="0" dirty="0">
                          <a:solidFill>
                            <a:schemeClr val="tx1">
                              <a:lumMod val="95000"/>
                              <a:lumOff val="5000"/>
                            </a:schemeClr>
                          </a:solidFill>
                          <a:latin typeface="Meiryo UI" panose="020B0604030504040204" pitchFamily="50" charset="-128"/>
                          <a:ea typeface="Meiryo UI" panose="020B0604030504040204" pitchFamily="50" charset="-128"/>
                        </a:rPr>
                        <a:t>対象要件</a:t>
                      </a:r>
                      <a:endParaRPr kumimoji="1" lang="en-US" altLang="ja-JP" sz="1000" b="0" dirty="0">
                        <a:solidFill>
                          <a:schemeClr val="tx1">
                            <a:lumMod val="95000"/>
                            <a:lumOff val="5000"/>
                          </a:schemeClr>
                        </a:solidFill>
                        <a:latin typeface="Meiryo UI" panose="020B0604030504040204" pitchFamily="50" charset="-128"/>
                        <a:ea typeface="Meiryo UI" panose="020B0604030504040204" pitchFamily="50" charset="-128"/>
                      </a:endParaRPr>
                    </a:p>
                  </a:txBody>
                  <a:tcPr marL="72000" marR="7200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1" dirty="0">
                          <a:solidFill>
                            <a:schemeClr val="tx1">
                              <a:lumMod val="95000"/>
                              <a:lumOff val="5000"/>
                            </a:schemeClr>
                          </a:solidFill>
                          <a:latin typeface="Meiryo UI" panose="020B0604030504040204" pitchFamily="50" charset="-128"/>
                          <a:ea typeface="Meiryo UI" panose="020B0604030504040204" pitchFamily="50" charset="-128"/>
                        </a:rPr>
                        <a:t>最低投資額</a:t>
                      </a:r>
                      <a:r>
                        <a:rPr kumimoji="1" lang="ja-JP" altLang="en-US" sz="1000" b="0" dirty="0">
                          <a:solidFill>
                            <a:schemeClr val="tx1">
                              <a:lumMod val="85000"/>
                              <a:lumOff val="15000"/>
                            </a:schemeClr>
                          </a:solidFill>
                          <a:latin typeface="Meiryo UI" panose="020B0604030504040204" pitchFamily="50" charset="-128"/>
                          <a:ea typeface="Meiryo UI" panose="020B0604030504040204" pitchFamily="50" charset="-128"/>
                        </a:rPr>
                        <a:t>：大企業</a:t>
                      </a:r>
                      <a:r>
                        <a:rPr kumimoji="1" lang="ja-JP" altLang="en-US" sz="900" b="0" dirty="0">
                          <a:solidFill>
                            <a:schemeClr val="tx1">
                              <a:lumMod val="85000"/>
                              <a:lumOff val="15000"/>
                            </a:schemeClr>
                          </a:solidFill>
                          <a:latin typeface="Meiryo UI" panose="020B0604030504040204" pitchFamily="50" charset="-128"/>
                          <a:ea typeface="Meiryo UI" panose="020B0604030504040204" pitchFamily="50" charset="-128"/>
                        </a:rPr>
                        <a:t>（中堅企業を含む）</a:t>
                      </a:r>
                      <a:r>
                        <a:rPr kumimoji="1" lang="en-US" altLang="ja-JP" sz="900" b="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rPr>
                        <a:t>35</a:t>
                      </a:r>
                      <a:r>
                        <a:rPr kumimoji="1" lang="ja-JP" altLang="en-US" sz="1000" b="1" dirty="0">
                          <a:solidFill>
                            <a:schemeClr val="tx1"/>
                          </a:solidFill>
                          <a:latin typeface="Meiryo UI" panose="020B0604030504040204" pitchFamily="50" charset="-128"/>
                          <a:ea typeface="Meiryo UI" panose="020B0604030504040204" pitchFamily="50" charset="-128"/>
                        </a:rPr>
                        <a:t>億円以上</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　</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　　　　　 　　　 </a:t>
                      </a:r>
                      <a:r>
                        <a:rPr kumimoji="1" lang="ja-JP" altLang="en-US" sz="1000" b="0" dirty="0">
                          <a:solidFill>
                            <a:schemeClr val="tx1">
                              <a:lumMod val="85000"/>
                              <a:lumOff val="15000"/>
                            </a:schemeClr>
                          </a:solidFill>
                          <a:latin typeface="Meiryo UI" panose="020B0604030504040204" pitchFamily="50" charset="-128"/>
                          <a:ea typeface="Meiryo UI" panose="020B0604030504040204" pitchFamily="50" charset="-128"/>
                        </a:rPr>
                        <a:t>中小企業者　等</a:t>
                      </a:r>
                      <a:r>
                        <a:rPr kumimoji="1" lang="en-US" altLang="ja-JP" sz="1000" b="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900" b="0"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000" b="1" dirty="0">
                          <a:solidFill>
                            <a:srgbClr val="FF0000"/>
                          </a:solidFill>
                          <a:latin typeface="Meiryo UI" panose="020B0604030504040204" pitchFamily="50" charset="-128"/>
                          <a:ea typeface="Meiryo UI" panose="020B0604030504040204" pitchFamily="50" charset="-128"/>
                        </a:rPr>
                        <a:t>５億円以上</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l">
                        <a:lnSpc>
                          <a:spcPct val="100000"/>
                        </a:lnSpc>
                        <a:spcBef>
                          <a:spcPts val="0"/>
                        </a:spcBef>
                        <a:spcAft>
                          <a:spcPts val="200"/>
                        </a:spcAft>
                        <a:buFont typeface="Wingdings" panose="05000000000000000000" pitchFamily="2" charset="2"/>
                        <a:buNone/>
                      </a:pPr>
                      <a:r>
                        <a:rPr kumimoji="1" lang="ja-JP" altLang="en-US" sz="1000" b="1" dirty="0">
                          <a:solidFill>
                            <a:schemeClr val="tx1">
                              <a:lumMod val="95000"/>
                              <a:lumOff val="5000"/>
                            </a:schemeClr>
                          </a:solidFill>
                          <a:latin typeface="Meiryo UI" panose="020B0604030504040204" pitchFamily="50" charset="-128"/>
                          <a:ea typeface="Meiryo UI" panose="020B0604030504040204" pitchFamily="50" charset="-128"/>
                        </a:rPr>
                        <a:t>投資利益率</a:t>
                      </a:r>
                      <a:r>
                        <a:rPr kumimoji="1" lang="ja-JP" altLang="en-US" sz="1000" b="0" kern="1200" dirty="0">
                          <a:solidFill>
                            <a:schemeClr val="tx1">
                              <a:lumMod val="85000"/>
                              <a:lumOff val="15000"/>
                            </a:schemeClr>
                          </a:solidFill>
                          <a:latin typeface="Meiryo UI" panose="020B0604030504040204" pitchFamily="50" charset="-128"/>
                          <a:ea typeface="Meiryo UI" panose="020B0604030504040204" pitchFamily="50" charset="-128"/>
                          <a:cs typeface="+mn-cs"/>
                        </a:rPr>
                        <a:t>：</a:t>
                      </a:r>
                      <a:r>
                        <a:rPr kumimoji="1" lang="en-US" altLang="ja-JP" sz="1000" b="1" kern="1200" dirty="0">
                          <a:solidFill>
                            <a:srgbClr val="FF0000"/>
                          </a:solidFill>
                          <a:latin typeface="Meiryo UI" panose="020B0604030504040204" pitchFamily="50" charset="-128"/>
                          <a:ea typeface="Meiryo UI" panose="020B0604030504040204" pitchFamily="50" charset="-128"/>
                          <a:cs typeface="+mn-cs"/>
                        </a:rPr>
                        <a:t>15</a:t>
                      </a:r>
                      <a:r>
                        <a:rPr kumimoji="1" lang="ja-JP" altLang="en-US" sz="1000" b="1" kern="1200" dirty="0">
                          <a:solidFill>
                            <a:srgbClr val="FF0000"/>
                          </a:solidFill>
                          <a:latin typeface="Meiryo UI" panose="020B0604030504040204" pitchFamily="50" charset="-128"/>
                          <a:ea typeface="Meiryo UI" panose="020B0604030504040204" pitchFamily="50" charset="-128"/>
                          <a:cs typeface="+mn-cs"/>
                        </a:rPr>
                        <a:t>％ 以上</a:t>
                      </a:r>
                      <a:endParaRPr kumimoji="1" lang="en-US" altLang="ja-JP" sz="1000" b="0" kern="1200" dirty="0">
                        <a:solidFill>
                          <a:schemeClr val="tx1"/>
                        </a:solidFill>
                        <a:highlight>
                          <a:srgbClr val="FFFF00"/>
                        </a:highlight>
                        <a:latin typeface="Meiryo UI" panose="020B0604030504040204" pitchFamily="50" charset="-128"/>
                        <a:ea typeface="Meiryo UI" panose="020B0604030504040204" pitchFamily="50" charset="-128"/>
                        <a:cs typeface="+mn-cs"/>
                      </a:endParaRPr>
                    </a:p>
                  </a:txBody>
                  <a:tcPr marL="72000" marR="0" marT="0" marB="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1275487"/>
                  </a:ext>
                </a:extLst>
              </a:tr>
              <a:tr h="360000">
                <a:tc>
                  <a:txBody>
                    <a:bodyPr/>
                    <a:lstStyle/>
                    <a:p>
                      <a:pPr algn="ctr"/>
                      <a:r>
                        <a:rPr kumimoji="1" lang="ja-JP" altLang="en-US" sz="1000" b="0" dirty="0">
                          <a:solidFill>
                            <a:schemeClr val="tx1">
                              <a:lumMod val="95000"/>
                              <a:lumOff val="5000"/>
                            </a:schemeClr>
                          </a:solidFill>
                          <a:latin typeface="Meiryo UI" panose="020B0604030504040204" pitchFamily="50" charset="-128"/>
                          <a:ea typeface="Meiryo UI" panose="020B0604030504040204" pitchFamily="50" charset="-128"/>
                        </a:rPr>
                        <a:t>内　容</a:t>
                      </a:r>
                      <a:endParaRPr kumimoji="1" lang="en-US" altLang="ja-JP" sz="1000" b="0" dirty="0">
                        <a:solidFill>
                          <a:schemeClr val="tx1">
                            <a:lumMod val="95000"/>
                            <a:lumOff val="5000"/>
                          </a:schemeClr>
                        </a:solidFill>
                        <a:latin typeface="Meiryo UI" panose="020B0604030504040204" pitchFamily="50" charset="-128"/>
                        <a:ea typeface="Meiryo UI" panose="020B0604030504040204" pitchFamily="50" charset="-128"/>
                      </a:endParaRPr>
                    </a:p>
                  </a:txBody>
                  <a:tcPr marL="72000" marR="72000" marT="36000" marB="3600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indent="0" algn="l">
                        <a:lnSpc>
                          <a:spcPct val="100000"/>
                        </a:lnSpc>
                        <a:spcBef>
                          <a:spcPts val="0"/>
                        </a:spcBef>
                        <a:spcAft>
                          <a:spcPts val="0"/>
                        </a:spcAft>
                        <a:buFont typeface="Wingdings" panose="05000000000000000000" pitchFamily="2" charset="2"/>
                        <a:buNone/>
                      </a:pPr>
                      <a:r>
                        <a:rPr kumimoji="1" lang="ja-JP" altLang="en-US" sz="1000" b="1" kern="1200" dirty="0">
                          <a:solidFill>
                            <a:schemeClr val="tx1">
                              <a:lumMod val="95000"/>
                              <a:lumOff val="5000"/>
                            </a:schemeClr>
                          </a:solidFill>
                          <a:latin typeface="Meiryo UI" panose="020B0604030504040204" pitchFamily="50" charset="-128"/>
                          <a:ea typeface="Meiryo UI" panose="020B0604030504040204" pitchFamily="50" charset="-128"/>
                          <a:cs typeface="+mn-cs"/>
                        </a:rPr>
                        <a:t>即時償却または税額控除７％</a:t>
                      </a:r>
                      <a:r>
                        <a:rPr kumimoji="1" lang="ja-JP" altLang="en-US" sz="700" b="0" kern="1200" dirty="0">
                          <a:solidFill>
                            <a:schemeClr val="tx1">
                              <a:lumMod val="85000"/>
                              <a:lumOff val="15000"/>
                            </a:schemeClr>
                          </a:solidFill>
                          <a:latin typeface="Meiryo UI" panose="020B0604030504040204" pitchFamily="50" charset="-128"/>
                          <a:ea typeface="Meiryo UI" panose="020B0604030504040204" pitchFamily="50" charset="-128"/>
                          <a:cs typeface="+mn-cs"/>
                        </a:rPr>
                        <a:t>（建物・建物付属設備等は４％）</a:t>
                      </a:r>
                      <a:r>
                        <a:rPr kumimoji="1" lang="en-US" altLang="ja-JP" sz="700" b="0" kern="1200" dirty="0">
                          <a:solidFill>
                            <a:schemeClr val="tx1">
                              <a:lumMod val="85000"/>
                              <a:lumOff val="15000"/>
                            </a:schemeClr>
                          </a:solidFill>
                          <a:latin typeface="Meiryo UI" panose="020B0604030504040204" pitchFamily="50" charset="-128"/>
                          <a:ea typeface="Meiryo UI" panose="020B0604030504040204" pitchFamily="50" charset="-128"/>
                          <a:cs typeface="+mn-cs"/>
                        </a:rPr>
                        <a:t>※</a:t>
                      </a:r>
                      <a:r>
                        <a:rPr kumimoji="1" lang="ja-JP" altLang="en-US" sz="700" b="0" kern="1200" dirty="0">
                          <a:solidFill>
                            <a:schemeClr val="tx1">
                              <a:lumMod val="85000"/>
                              <a:lumOff val="15000"/>
                            </a:schemeClr>
                          </a:solidFill>
                          <a:latin typeface="Meiryo UI" panose="020B0604030504040204" pitchFamily="50" charset="-128"/>
                          <a:ea typeface="Meiryo UI" panose="020B0604030504040204" pitchFamily="50" charset="-128"/>
                          <a:cs typeface="+mn-cs"/>
                        </a:rPr>
                        <a:t>２</a:t>
                      </a:r>
                      <a:endParaRPr kumimoji="1" lang="en-US" altLang="ja-JP" sz="900" b="0" kern="1200" dirty="0">
                        <a:solidFill>
                          <a:schemeClr val="tx1">
                            <a:lumMod val="85000"/>
                            <a:lumOff val="15000"/>
                          </a:schemeClr>
                        </a:solidFill>
                        <a:latin typeface="Meiryo UI" panose="020B0604030504040204" pitchFamily="50" charset="-128"/>
                        <a:ea typeface="Meiryo UI" panose="020B0604030504040204" pitchFamily="50" charset="-128"/>
                        <a:cs typeface="+mn-cs"/>
                      </a:endParaRPr>
                    </a:p>
                    <a:p>
                      <a:pPr marL="0" indent="0" algn="l">
                        <a:lnSpc>
                          <a:spcPct val="100000"/>
                        </a:lnSpc>
                        <a:spcBef>
                          <a:spcPts val="0"/>
                        </a:spcBef>
                        <a:spcAft>
                          <a:spcPts val="0"/>
                        </a:spcAft>
                        <a:buFont typeface="Wingdings" panose="05000000000000000000" pitchFamily="2" charset="2"/>
                        <a:buNone/>
                      </a:pPr>
                      <a:r>
                        <a:rPr kumimoji="1" lang="ja-JP" altLang="en-US" sz="1000" b="1" kern="1200" dirty="0">
                          <a:solidFill>
                            <a:schemeClr val="tx1">
                              <a:lumMod val="95000"/>
                              <a:lumOff val="5000"/>
                            </a:schemeClr>
                          </a:solidFill>
                          <a:latin typeface="Meiryo UI" panose="020B0604030504040204" pitchFamily="50" charset="-128"/>
                          <a:ea typeface="Meiryo UI" panose="020B0604030504040204" pitchFamily="50" charset="-128"/>
                          <a:cs typeface="+mn-cs"/>
                        </a:rPr>
                        <a:t>３年間の繰越控除措置を導入</a:t>
                      </a:r>
                      <a:r>
                        <a:rPr kumimoji="1" lang="ja-JP" altLang="en-US" sz="700" b="0" kern="1200" dirty="0">
                          <a:solidFill>
                            <a:schemeClr val="tx1">
                              <a:lumMod val="95000"/>
                              <a:lumOff val="5000"/>
                            </a:schemeClr>
                          </a:solidFill>
                          <a:latin typeface="Meiryo UI" panose="020B0604030504040204" pitchFamily="50" charset="-128"/>
                          <a:ea typeface="Meiryo UI" panose="020B0604030504040204" pitchFamily="50" charset="-128"/>
                          <a:cs typeface="+mn-cs"/>
                        </a:rPr>
                        <a:t>　</a:t>
                      </a:r>
                      <a:r>
                        <a:rPr kumimoji="1" lang="en-US" altLang="ja-JP" sz="700" b="0" kern="1200" dirty="0">
                          <a:solidFill>
                            <a:schemeClr val="tx1">
                              <a:lumMod val="85000"/>
                              <a:lumOff val="15000"/>
                            </a:schemeClr>
                          </a:solidFill>
                          <a:latin typeface="Meiryo UI" panose="020B0604030504040204" pitchFamily="50" charset="-128"/>
                          <a:ea typeface="Meiryo UI" panose="020B0604030504040204" pitchFamily="50" charset="-128"/>
                          <a:cs typeface="+mn-cs"/>
                        </a:rPr>
                        <a:t>※</a:t>
                      </a:r>
                      <a:r>
                        <a:rPr kumimoji="1" lang="ja-JP" altLang="en-US" sz="700" b="0" kern="1200" dirty="0">
                          <a:solidFill>
                            <a:schemeClr val="tx1">
                              <a:lumMod val="85000"/>
                              <a:lumOff val="15000"/>
                            </a:schemeClr>
                          </a:solidFill>
                          <a:latin typeface="Meiryo UI" panose="020B0604030504040204" pitchFamily="50" charset="-128"/>
                          <a:ea typeface="Meiryo UI" panose="020B0604030504040204" pitchFamily="50" charset="-128"/>
                          <a:cs typeface="+mn-cs"/>
                        </a:rPr>
                        <a:t>３</a:t>
                      </a:r>
                      <a:endParaRPr kumimoji="1" lang="en-US" altLang="ja-JP" sz="1050" b="0" kern="1200" dirty="0">
                        <a:solidFill>
                          <a:schemeClr val="tx1">
                            <a:lumMod val="85000"/>
                            <a:lumOff val="15000"/>
                          </a:schemeClr>
                        </a:solidFill>
                        <a:latin typeface="Meiryo UI" panose="020B0604030504040204" pitchFamily="50" charset="-128"/>
                        <a:ea typeface="Meiryo UI" panose="020B0604030504040204" pitchFamily="50" charset="-128"/>
                        <a:cs typeface="+mn-cs"/>
                      </a:endParaRPr>
                    </a:p>
                  </a:txBody>
                  <a:tcPr marL="72000" marR="0" marT="0" marB="0" anchor="ctr">
                    <a:lnL w="9525" cap="flat" cmpd="sng" algn="ctr">
                      <a:solidFill>
                        <a:schemeClr val="tx1">
                          <a:lumMod val="85000"/>
                          <a:lumOff val="15000"/>
                        </a:schemeClr>
                      </a:solidFill>
                      <a:prstDash val="solid"/>
                      <a:round/>
                      <a:headEnd type="none" w="med" len="med"/>
                      <a:tailEnd type="none" w="med" len="med"/>
                    </a:lnL>
                    <a:lnR w="9525" cap="flat" cmpd="sng" algn="ctr">
                      <a:solidFill>
                        <a:schemeClr val="tx1">
                          <a:lumMod val="85000"/>
                          <a:lumOff val="15000"/>
                        </a:schemeClr>
                      </a:solidFill>
                      <a:prstDash val="solid"/>
                      <a:round/>
                      <a:headEnd type="none" w="med" len="med"/>
                      <a:tailEnd type="none" w="med" len="med"/>
                    </a:lnR>
                    <a:lnT w="9525" cap="flat" cmpd="sng" algn="ctr">
                      <a:solidFill>
                        <a:schemeClr val="tx1">
                          <a:lumMod val="85000"/>
                          <a:lumOff val="15000"/>
                        </a:schemeClr>
                      </a:solidFill>
                      <a:prstDash val="solid"/>
                      <a:round/>
                      <a:headEnd type="none" w="med" len="med"/>
                      <a:tailEnd type="none" w="med" len="med"/>
                    </a:lnT>
                    <a:lnB w="9525"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075727"/>
                  </a:ext>
                </a:extLst>
              </a:tr>
            </a:tbl>
          </a:graphicData>
        </a:graphic>
      </p:graphicFrame>
      <p:sp>
        <p:nvSpPr>
          <p:cNvPr id="167" name="テキスト ボックス 166">
            <a:extLst>
              <a:ext uri="{FF2B5EF4-FFF2-40B4-BE49-F238E27FC236}">
                <a16:creationId xmlns:a16="http://schemas.microsoft.com/office/drawing/2014/main" id="{5F5811B0-2CBC-DECA-B7B7-1516785D8472}"/>
              </a:ext>
            </a:extLst>
          </p:cNvPr>
          <p:cNvSpPr txBox="1"/>
          <p:nvPr/>
        </p:nvSpPr>
        <p:spPr>
          <a:xfrm>
            <a:off x="233743" y="3581035"/>
            <a:ext cx="3007782" cy="400110"/>
          </a:xfrm>
          <a:prstGeom prst="rect">
            <a:avLst/>
          </a:prstGeom>
          <a:noFill/>
        </p:spPr>
        <p:txBody>
          <a:bodyPr wrap="square" rtlCol="0">
            <a:spAutoFit/>
          </a:bodyPr>
          <a:lstStyle/>
          <a:p>
            <a:pPr>
              <a:lnSpc>
                <a:spcPts val="800"/>
              </a:lnSpc>
            </a:pPr>
            <a:r>
              <a:rPr lang="en-US" altLang="ja-JP" sz="7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700" dirty="0">
                <a:solidFill>
                  <a:schemeClr val="tx1">
                    <a:lumMod val="95000"/>
                    <a:lumOff val="5000"/>
                  </a:schemeClr>
                </a:solidFill>
                <a:latin typeface="Meiryo UI" panose="020B0604030504040204" pitchFamily="50" charset="-128"/>
                <a:ea typeface="Meiryo UI" panose="020B0604030504040204" pitchFamily="50" charset="-128"/>
              </a:rPr>
              <a:t>１：産業競争力強化法に基づく計画の確認手続きを受けた事業者</a:t>
            </a:r>
            <a:br>
              <a:rPr lang="en-US" altLang="ja-JP" sz="7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7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700" dirty="0">
                <a:solidFill>
                  <a:schemeClr val="tx1">
                    <a:lumMod val="95000"/>
                    <a:lumOff val="5000"/>
                  </a:schemeClr>
                </a:solidFill>
                <a:latin typeface="Meiryo UI" panose="020B0604030504040204" pitchFamily="50" charset="-128"/>
                <a:ea typeface="Meiryo UI" panose="020B0604030504040204" pitchFamily="50" charset="-128"/>
              </a:rPr>
              <a:t>２：控除上限</a:t>
            </a:r>
            <a:r>
              <a:rPr lang="en-US" altLang="ja-JP" sz="700"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700" dirty="0">
                <a:solidFill>
                  <a:schemeClr val="tx1">
                    <a:lumMod val="95000"/>
                    <a:lumOff val="5000"/>
                  </a:schemeClr>
                </a:solidFill>
                <a:latin typeface="Meiryo UI" panose="020B0604030504040204" pitchFamily="50" charset="-128"/>
                <a:ea typeface="Meiryo UI" panose="020B0604030504040204" pitchFamily="50" charset="-128"/>
              </a:rPr>
              <a:t>法人税額の</a:t>
            </a:r>
            <a:r>
              <a:rPr lang="en-US" altLang="ja-JP" sz="700" dirty="0">
                <a:solidFill>
                  <a:schemeClr val="tx1">
                    <a:lumMod val="95000"/>
                    <a:lumOff val="5000"/>
                  </a:schemeClr>
                </a:solidFill>
                <a:latin typeface="Meiryo UI" panose="020B0604030504040204" pitchFamily="50" charset="-128"/>
                <a:ea typeface="Meiryo UI" panose="020B0604030504040204" pitchFamily="50" charset="-128"/>
              </a:rPr>
              <a:t>20</a:t>
            </a:r>
            <a:r>
              <a:rPr lang="ja-JP" altLang="en-US" sz="7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700" dirty="0">
              <a:solidFill>
                <a:schemeClr val="tx1">
                  <a:lumMod val="95000"/>
                  <a:lumOff val="5000"/>
                </a:schemeClr>
              </a:solidFill>
              <a:latin typeface="Meiryo UI" panose="020B0604030504040204" pitchFamily="50" charset="-128"/>
              <a:ea typeface="Meiryo UI" panose="020B0604030504040204" pitchFamily="50" charset="-128"/>
            </a:endParaRPr>
          </a:p>
          <a:p>
            <a:pPr>
              <a:lnSpc>
                <a:spcPts val="800"/>
              </a:lnSpc>
            </a:pPr>
            <a:r>
              <a:rPr kumimoji="1" lang="en-US" altLang="ja-JP" sz="7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700" dirty="0">
                <a:solidFill>
                  <a:schemeClr val="tx1">
                    <a:lumMod val="95000"/>
                    <a:lumOff val="5000"/>
                  </a:schemeClr>
                </a:solidFill>
                <a:latin typeface="Meiryo UI" panose="020B0604030504040204" pitchFamily="50" charset="-128"/>
                <a:ea typeface="Meiryo UI" panose="020B0604030504040204" pitchFamily="50" charset="-128"/>
              </a:rPr>
              <a:t>３：事業環境の急激な変化に係る対応計画の認定を受けた事業者</a:t>
            </a:r>
            <a:endParaRPr kumimoji="1" lang="en-US" altLang="ja-JP" sz="600"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63" name="角丸四角形 24">
            <a:extLst>
              <a:ext uri="{FF2B5EF4-FFF2-40B4-BE49-F238E27FC236}">
                <a16:creationId xmlns:a16="http://schemas.microsoft.com/office/drawing/2014/main" id="{1D75A158-8F0A-1481-CEA9-A9782E2D4C82}"/>
              </a:ext>
            </a:extLst>
          </p:cNvPr>
          <p:cNvSpPr/>
          <p:nvPr/>
        </p:nvSpPr>
        <p:spPr>
          <a:xfrm>
            <a:off x="355446" y="2670782"/>
            <a:ext cx="2608339" cy="618261"/>
          </a:xfrm>
          <a:prstGeom prst="roundRect">
            <a:avLst>
              <a:gd name="adj" fmla="val 14006"/>
            </a:avLst>
          </a:prstGeom>
          <a:solidFill>
            <a:srgbClr val="EAEAF2"/>
          </a:solidFill>
          <a:ln w="38100" cmpd="thickThi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500" dirty="0">
              <a:solidFill>
                <a:schemeClr val="tx1">
                  <a:lumMod val="95000"/>
                  <a:lumOff val="5000"/>
                </a:schemeClr>
              </a:solidFill>
            </a:endParaRPr>
          </a:p>
        </p:txBody>
      </p:sp>
      <p:sp>
        <p:nvSpPr>
          <p:cNvPr id="64" name="角丸四角形 11">
            <a:extLst>
              <a:ext uri="{FF2B5EF4-FFF2-40B4-BE49-F238E27FC236}">
                <a16:creationId xmlns:a16="http://schemas.microsoft.com/office/drawing/2014/main" id="{CF02F7C9-6EF6-D934-2DED-144CBB06E143}"/>
              </a:ext>
            </a:extLst>
          </p:cNvPr>
          <p:cNvSpPr/>
          <p:nvPr/>
        </p:nvSpPr>
        <p:spPr>
          <a:xfrm>
            <a:off x="355447" y="2647908"/>
            <a:ext cx="2594854" cy="630627"/>
          </a:xfrm>
          <a:prstGeom prst="roundRect">
            <a:avLst>
              <a:gd name="adj" fmla="val 87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2659" bIns="0" rtlCol="0" anchor="ctr"/>
          <a:lstStyle/>
          <a:p>
            <a:pPr marL="195955" indent="-326592"/>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 国内における大規模で高付加価値</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pPr marL="195955" indent="-326592"/>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　  な投資を推進するため、</a:t>
            </a:r>
            <a:r>
              <a:rPr kumimoji="1" lang="ja-JP" altLang="en-US" sz="1200" b="1" dirty="0">
                <a:solidFill>
                  <a:srgbClr val="FF0000"/>
                </a:solidFill>
                <a:latin typeface="Meiryo UI" panose="020B0604030504040204" pitchFamily="50" charset="-128"/>
                <a:ea typeface="Meiryo UI" panose="020B0604030504040204" pitchFamily="50" charset="-128"/>
              </a:rPr>
              <a:t>新たな設備</a:t>
            </a:r>
            <a:endParaRPr kumimoji="1" lang="en-US" altLang="ja-JP" sz="1200" b="1" dirty="0">
              <a:solidFill>
                <a:srgbClr val="FF0000"/>
              </a:solidFill>
              <a:latin typeface="Meiryo UI" panose="020B0604030504040204" pitchFamily="50" charset="-128"/>
              <a:ea typeface="Meiryo UI" panose="020B0604030504040204" pitchFamily="50" charset="-128"/>
            </a:endParaRPr>
          </a:p>
          <a:p>
            <a:pPr marL="195955" indent="-326592"/>
            <a:r>
              <a:rPr kumimoji="1" lang="ja-JP" altLang="en-US" sz="1200" b="1" dirty="0">
                <a:solidFill>
                  <a:srgbClr val="FF0000"/>
                </a:solidFill>
                <a:latin typeface="Meiryo UI" panose="020B0604030504040204" pitchFamily="50" charset="-128"/>
                <a:ea typeface="Meiryo UI" panose="020B0604030504040204" pitchFamily="50" charset="-128"/>
              </a:rPr>
              <a:t>　  投資減税を創設</a:t>
            </a:r>
            <a:endParaRPr kumimoji="1" lang="en-US" altLang="ja-JP" sz="1050" b="1" u="sng" dirty="0">
              <a:solidFill>
                <a:srgbClr val="FF0000"/>
              </a:solidFill>
              <a:highlight>
                <a:srgbClr val="FFFF00"/>
              </a:highlight>
              <a:latin typeface="Meiryo UI" panose="020B0604030504040204" pitchFamily="50" charset="-128"/>
              <a:ea typeface="Meiryo UI" panose="020B0604030504040204" pitchFamily="50" charset="-128"/>
            </a:endParaRPr>
          </a:p>
        </p:txBody>
      </p:sp>
      <p:grpSp>
        <p:nvGrpSpPr>
          <p:cNvPr id="51" name="グループ化 50">
            <a:extLst>
              <a:ext uri="{FF2B5EF4-FFF2-40B4-BE49-F238E27FC236}">
                <a16:creationId xmlns:a16="http://schemas.microsoft.com/office/drawing/2014/main" id="{FBDBAA3B-0A90-FC92-9664-C3628316562A}"/>
              </a:ext>
            </a:extLst>
          </p:cNvPr>
          <p:cNvGrpSpPr/>
          <p:nvPr/>
        </p:nvGrpSpPr>
        <p:grpSpPr>
          <a:xfrm>
            <a:off x="1877201" y="3050942"/>
            <a:ext cx="967951" cy="660677"/>
            <a:chOff x="9361072" y="3564467"/>
            <a:chExt cx="1387455" cy="930014"/>
          </a:xfrm>
        </p:grpSpPr>
        <p:pic>
          <p:nvPicPr>
            <p:cNvPr id="52" name="Picture 2" descr="自動生産ラインのイラスト">
              <a:extLst>
                <a:ext uri="{FF2B5EF4-FFF2-40B4-BE49-F238E27FC236}">
                  <a16:creationId xmlns:a16="http://schemas.microsoft.com/office/drawing/2014/main" id="{C1E41668-1EFC-C3FA-0A87-1A45404BB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2026" y="3564467"/>
              <a:ext cx="1189277" cy="93001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a:extLst>
                <a:ext uri="{FF2B5EF4-FFF2-40B4-BE49-F238E27FC236}">
                  <a16:creationId xmlns:a16="http://schemas.microsoft.com/office/drawing/2014/main" id="{8AD6BEB6-11EA-2816-01CD-BF7E2F215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085562" flipV="1">
              <a:off x="9361072" y="3630823"/>
              <a:ext cx="291796" cy="28230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a:extLst>
                <a:ext uri="{FF2B5EF4-FFF2-40B4-BE49-F238E27FC236}">
                  <a16:creationId xmlns:a16="http://schemas.microsoft.com/office/drawing/2014/main" id="{EDAA313D-6E9D-DEBD-22CD-D47A04C1B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489945" flipV="1">
              <a:off x="10510145" y="4145205"/>
              <a:ext cx="238382" cy="230628"/>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四角形: 角を丸くする 64">
            <a:extLst>
              <a:ext uri="{FF2B5EF4-FFF2-40B4-BE49-F238E27FC236}">
                <a16:creationId xmlns:a16="http://schemas.microsoft.com/office/drawing/2014/main" id="{9BBCA9BC-8860-C100-6D13-1AA9F3EEE920}"/>
              </a:ext>
            </a:extLst>
          </p:cNvPr>
          <p:cNvSpPr/>
          <p:nvPr/>
        </p:nvSpPr>
        <p:spPr>
          <a:xfrm>
            <a:off x="120237" y="439771"/>
            <a:ext cx="4284000" cy="97976"/>
          </a:xfrm>
          <a:prstGeom prst="roundRect">
            <a:avLst>
              <a:gd name="adj" fmla="val 50000"/>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67" name="テキスト ボックス 66">
            <a:extLst>
              <a:ext uri="{FF2B5EF4-FFF2-40B4-BE49-F238E27FC236}">
                <a16:creationId xmlns:a16="http://schemas.microsoft.com/office/drawing/2014/main" id="{7233E3E2-92D8-F428-6440-1BCD499A1A96}"/>
              </a:ext>
            </a:extLst>
          </p:cNvPr>
          <p:cNvSpPr txBox="1"/>
          <p:nvPr/>
        </p:nvSpPr>
        <p:spPr>
          <a:xfrm>
            <a:off x="13516" y="307441"/>
            <a:ext cx="4461415" cy="287771"/>
          </a:xfrm>
          <a:prstGeom prst="rect">
            <a:avLst/>
          </a:prstGeom>
          <a:noFill/>
        </p:spPr>
        <p:txBody>
          <a:bodyPr wrap="square" rtlCol="0">
            <a:spAutoFit/>
          </a:bodyPr>
          <a:lstStyle/>
          <a:p>
            <a:pPr defTabSz="1161368"/>
            <a:r>
              <a:rPr lang="ja-JP" altLang="en-US" sz="1270" b="1" dirty="0">
                <a:latin typeface="メイリオ" panose="020B0604030504040204" pitchFamily="50" charset="-128"/>
                <a:ea typeface="メイリオ" panose="020B0604030504040204" pitchFamily="50" charset="-128"/>
              </a:rPr>
              <a:t> ①研究開発税制・中小企業技術基盤強化税制の延長・拡充</a:t>
            </a:r>
            <a:endParaRPr lang="en-US" altLang="ja-JP" sz="1270" b="1" dirty="0">
              <a:latin typeface="メイリオ" panose="020B0604030504040204" pitchFamily="50" charset="-128"/>
              <a:ea typeface="メイリオ" panose="020B0604030504040204" pitchFamily="50" charset="-128"/>
            </a:endParaRPr>
          </a:p>
        </p:txBody>
      </p:sp>
      <p:sp>
        <p:nvSpPr>
          <p:cNvPr id="69" name="角丸四角形 24">
            <a:extLst>
              <a:ext uri="{FF2B5EF4-FFF2-40B4-BE49-F238E27FC236}">
                <a16:creationId xmlns:a16="http://schemas.microsoft.com/office/drawing/2014/main" id="{6F9ED0EC-3081-4E71-D849-70BEF1F916BA}"/>
              </a:ext>
            </a:extLst>
          </p:cNvPr>
          <p:cNvSpPr/>
          <p:nvPr/>
        </p:nvSpPr>
        <p:spPr>
          <a:xfrm>
            <a:off x="314036" y="586381"/>
            <a:ext cx="4626000" cy="455744"/>
          </a:xfrm>
          <a:prstGeom prst="roundRect">
            <a:avLst>
              <a:gd name="adj" fmla="val 14006"/>
            </a:avLst>
          </a:prstGeom>
          <a:solidFill>
            <a:srgbClr val="EAEAF2"/>
          </a:solidFill>
          <a:ln w="38100" cmpd="thickThi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500" dirty="0">
              <a:solidFill>
                <a:schemeClr val="tx1">
                  <a:lumMod val="95000"/>
                  <a:lumOff val="5000"/>
                </a:schemeClr>
              </a:solidFill>
            </a:endParaRPr>
          </a:p>
        </p:txBody>
      </p:sp>
      <p:sp>
        <p:nvSpPr>
          <p:cNvPr id="70" name="角丸四角形 11">
            <a:extLst>
              <a:ext uri="{FF2B5EF4-FFF2-40B4-BE49-F238E27FC236}">
                <a16:creationId xmlns:a16="http://schemas.microsoft.com/office/drawing/2014/main" id="{5EBD4CA4-ED0E-4564-C74E-482780F836B7}"/>
              </a:ext>
            </a:extLst>
          </p:cNvPr>
          <p:cNvSpPr/>
          <p:nvPr/>
        </p:nvSpPr>
        <p:spPr>
          <a:xfrm>
            <a:off x="298797" y="563506"/>
            <a:ext cx="4740569" cy="455743"/>
          </a:xfrm>
          <a:prstGeom prst="roundRect">
            <a:avLst>
              <a:gd name="adj" fmla="val 87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2659" bIns="0" rtlCol="0" anchor="ctr"/>
          <a:lstStyle/>
          <a:p>
            <a:pPr marL="195955" indent="-326592"/>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 </a:t>
            </a:r>
            <a:r>
              <a:rPr kumimoji="1" lang="ja-JP" altLang="en-US" sz="1200" b="1" dirty="0">
                <a:solidFill>
                  <a:srgbClr val="FF0000"/>
                </a:solidFill>
                <a:latin typeface="Meiryo UI" panose="020B0604030504040204" pitchFamily="50" charset="-128"/>
                <a:ea typeface="Meiryo UI" panose="020B0604030504040204" pitchFamily="50" charset="-128"/>
              </a:rPr>
              <a:t>３年間延長</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し、</a:t>
            </a:r>
            <a:r>
              <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rPr>
              <a:t>中小企業技術基盤強化税制に</a:t>
            </a:r>
            <a:r>
              <a:rPr kumimoji="1" lang="ja-JP" altLang="en-US" sz="1200" b="1" dirty="0">
                <a:solidFill>
                  <a:srgbClr val="FF0000"/>
                </a:solidFill>
                <a:latin typeface="Meiryo UI" panose="020B0604030504040204" pitchFamily="50" charset="-128"/>
                <a:ea typeface="Meiryo UI" panose="020B0604030504040204" pitchFamily="50" charset="-128"/>
              </a:rPr>
              <a:t>繰越控除措置を導入</a:t>
            </a:r>
            <a:endParaRPr kumimoji="1" lang="en-US" altLang="ja-JP" sz="1200" b="1" dirty="0">
              <a:solidFill>
                <a:srgbClr val="FF0000"/>
              </a:solidFill>
              <a:latin typeface="Meiryo UI" panose="020B0604030504040204" pitchFamily="50" charset="-128"/>
              <a:ea typeface="Meiryo UI" panose="020B0604030504040204" pitchFamily="50" charset="-128"/>
            </a:endParaRPr>
          </a:p>
          <a:p>
            <a:pPr marL="195955" indent="-326592"/>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 重点産業分野を対象にした、</a:t>
            </a:r>
            <a:r>
              <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rPr>
              <a:t>戦略技術領域型を創設</a:t>
            </a:r>
            <a:endParaRPr kumimoji="1" lang="en-US" altLang="ja-JP" sz="1050" b="1" u="sng" dirty="0">
              <a:solidFill>
                <a:schemeClr val="tx1">
                  <a:lumMod val="95000"/>
                  <a:lumOff val="5000"/>
                </a:schemeClr>
              </a:solidFill>
              <a:highlight>
                <a:srgbClr val="FFFF00"/>
              </a:highlight>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FA18B10D-6FE1-4594-DC40-B3084FEA7091}"/>
              </a:ext>
            </a:extLst>
          </p:cNvPr>
          <p:cNvSpPr/>
          <p:nvPr/>
        </p:nvSpPr>
        <p:spPr bwMode="auto">
          <a:xfrm>
            <a:off x="166304" y="2212887"/>
            <a:ext cx="5294696" cy="190405"/>
          </a:xfrm>
          <a:prstGeom prst="rect">
            <a:avLst/>
          </a:prstGeom>
          <a:noFill/>
          <a:ln w="12700">
            <a:noFill/>
            <a:miter lim="800000"/>
            <a:headEnd/>
            <a:tailEnd/>
          </a:ln>
          <a:effectLst/>
        </p:spPr>
        <p:txBody>
          <a:bodyPr wrap="none" rtlCol="0" anchor="ctr"/>
          <a:lstStyle/>
          <a:p>
            <a:pPr fontAlgn="base">
              <a:spcBef>
                <a:spcPct val="0"/>
              </a:spcBef>
              <a:spcAft>
                <a:spcPct val="0"/>
              </a:spcAft>
            </a:pPr>
            <a:r>
              <a:rPr lang="en-US" altLang="ja-JP" sz="7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１：ＡＩ、先端ロボット、量子、半導体・通信、バイオ・ヘルスケア、フュージョンエネルギー、宇宙等の重点産業技術に関する研究開発が対象</a:t>
            </a:r>
            <a:endParaRPr lang="en-US" altLang="ja-JP" sz="7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a:extLst>
              <a:ext uri="{FF2B5EF4-FFF2-40B4-BE49-F238E27FC236}">
                <a16:creationId xmlns:a16="http://schemas.microsoft.com/office/drawing/2014/main" id="{5276271F-63F2-3D88-0001-6D388E2A6684}"/>
              </a:ext>
            </a:extLst>
          </p:cNvPr>
          <p:cNvSpPr/>
          <p:nvPr/>
        </p:nvSpPr>
        <p:spPr bwMode="auto">
          <a:xfrm>
            <a:off x="1384860" y="1818270"/>
            <a:ext cx="338511" cy="161163"/>
          </a:xfrm>
          <a:prstGeom prst="rect">
            <a:avLst/>
          </a:prstGeom>
          <a:noFill/>
          <a:ln w="12700">
            <a:noFill/>
            <a:miter lim="800000"/>
            <a:headEnd/>
            <a:tailEnd/>
          </a:ln>
          <a:effectLst/>
        </p:spPr>
        <p:txBody>
          <a:bodyPr wrap="none" rtlCol="0" anchor="ctr"/>
          <a:lstStyle/>
          <a:p>
            <a:pPr fontAlgn="base">
              <a:spcBef>
                <a:spcPct val="0"/>
              </a:spcBef>
              <a:spcAft>
                <a:spcPct val="0"/>
              </a:spcAft>
            </a:pPr>
            <a:r>
              <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四角形: 角を丸くする 78">
            <a:extLst>
              <a:ext uri="{FF2B5EF4-FFF2-40B4-BE49-F238E27FC236}">
                <a16:creationId xmlns:a16="http://schemas.microsoft.com/office/drawing/2014/main" id="{DC554E12-1C0F-CD12-4F88-28825B3E166F}"/>
              </a:ext>
            </a:extLst>
          </p:cNvPr>
          <p:cNvSpPr/>
          <p:nvPr/>
        </p:nvSpPr>
        <p:spPr>
          <a:xfrm>
            <a:off x="5120305" y="1202057"/>
            <a:ext cx="1663525" cy="371730"/>
          </a:xfrm>
          <a:prstGeom prst="roundRect">
            <a:avLst>
              <a:gd name="adj" fmla="val 14689"/>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98"/>
          </a:p>
        </p:txBody>
      </p:sp>
      <p:sp>
        <p:nvSpPr>
          <p:cNvPr id="80" name="テキスト ボックス 79">
            <a:extLst>
              <a:ext uri="{FF2B5EF4-FFF2-40B4-BE49-F238E27FC236}">
                <a16:creationId xmlns:a16="http://schemas.microsoft.com/office/drawing/2014/main" id="{64D1D8E0-967C-BC17-5ED9-E6C6EF78B803}"/>
              </a:ext>
            </a:extLst>
          </p:cNvPr>
          <p:cNvSpPr txBox="1"/>
          <p:nvPr/>
        </p:nvSpPr>
        <p:spPr>
          <a:xfrm>
            <a:off x="5044250" y="1210002"/>
            <a:ext cx="1803824" cy="403957"/>
          </a:xfrm>
          <a:prstGeom prst="rect">
            <a:avLst/>
          </a:prstGeom>
          <a:noFill/>
        </p:spPr>
        <p:txBody>
          <a:bodyPr wrap="square" rtlCol="0">
            <a:spAutoFit/>
          </a:bodyPr>
          <a:lstStyle/>
          <a:p>
            <a:pPr algn="ctr">
              <a:lnSpc>
                <a:spcPts val="1200"/>
              </a:lnSpc>
            </a:pPr>
            <a:r>
              <a:rPr kumimoji="1" lang="ja-JP" altLang="en-US" sz="1100" b="1" dirty="0">
                <a:solidFill>
                  <a:srgbClr val="233616"/>
                </a:solidFill>
                <a:latin typeface="メイリオ" panose="020B0604030504040204" pitchFamily="50" charset="-128"/>
                <a:ea typeface="メイリオ" panose="020B0604030504040204" pitchFamily="50" charset="-128"/>
              </a:rPr>
              <a:t>商工会議所の要望により</a:t>
            </a:r>
          </a:p>
          <a:p>
            <a:pPr algn="ctr">
              <a:lnSpc>
                <a:spcPts val="1200"/>
              </a:lnSpc>
            </a:pPr>
            <a:r>
              <a:rPr kumimoji="1" lang="ja-JP" altLang="en-US" sz="1100" b="1" dirty="0">
                <a:solidFill>
                  <a:srgbClr val="233616"/>
                </a:solidFill>
                <a:latin typeface="メイリオ" panose="020B0604030504040204" pitchFamily="50" charset="-128"/>
                <a:ea typeface="メイリオ" panose="020B0604030504040204" pitchFamily="50" charset="-128"/>
              </a:rPr>
              <a:t>繰越控除措置が導入</a:t>
            </a:r>
            <a:endParaRPr kumimoji="1" lang="ja-JP" altLang="en-US" sz="1100" b="1" dirty="0">
              <a:solidFill>
                <a:srgbClr val="233616"/>
              </a:solidFill>
            </a:endParaRPr>
          </a:p>
        </p:txBody>
      </p:sp>
      <p:pic>
        <p:nvPicPr>
          <p:cNvPr id="81" name="図 80">
            <a:extLst>
              <a:ext uri="{FF2B5EF4-FFF2-40B4-BE49-F238E27FC236}">
                <a16:creationId xmlns:a16="http://schemas.microsoft.com/office/drawing/2014/main" id="{0E06B3E3-C5FF-DE96-9494-469C4CE472A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988" b="98805" l="5505" r="93578">
                        <a14:foregroundMark x1="9174" y1="9163" x2="9174" y2="9163"/>
                        <a14:foregroundMark x1="5505" y1="7171" x2="17125" y2="13546"/>
                        <a14:foregroundMark x1="13456" y1="4781" x2="5505" y2="7968"/>
                        <a14:foregroundMark x1="18043" y1="3586" x2="21407" y2="8566"/>
                        <a14:foregroundMark x1="85321" y1="17530" x2="90214" y2="36056"/>
                        <a14:foregroundMark x1="93578" y1="38247" x2="91743" y2="43825"/>
                        <a14:foregroundMark x1="67890" y1="58566" x2="57798" y2="63347"/>
                        <a14:foregroundMark x1="53517" y1="60359" x2="55963" y2="72112"/>
                        <a14:foregroundMark x1="66361" y1="60359" x2="63914" y2="77490"/>
                        <a14:foregroundMark x1="36086" y1="89641" x2="37003" y2="98805"/>
                        <a14:foregroundMark x1="34251" y1="90040" x2="32722" y2="97610"/>
                        <a14:foregroundMark x1="16208" y1="7570" x2="7951" y2="2988"/>
                        <a14:foregroundMark x1="45566" y1="89841" x2="31804" y2="96813"/>
                      </a14:backgroundRemoval>
                    </a14:imgEffect>
                  </a14:imgLayer>
                </a14:imgProps>
              </a:ext>
            </a:extLst>
          </a:blip>
          <a:stretch>
            <a:fillRect/>
          </a:stretch>
        </p:blipFill>
        <p:spPr>
          <a:xfrm>
            <a:off x="6253079" y="1542632"/>
            <a:ext cx="388048" cy="595719"/>
          </a:xfrm>
          <a:prstGeom prst="rect">
            <a:avLst/>
          </a:prstGeom>
        </p:spPr>
      </p:pic>
      <p:pic>
        <p:nvPicPr>
          <p:cNvPr id="83" name="Picture 2" descr="研究に成功した人のイラスト（女性）">
            <a:extLst>
              <a:ext uri="{FF2B5EF4-FFF2-40B4-BE49-F238E27FC236}">
                <a16:creationId xmlns:a16="http://schemas.microsoft.com/office/drawing/2014/main" id="{9C4B5D34-E6B2-233F-F077-B86C516E24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3684" y="1752821"/>
            <a:ext cx="626016" cy="626016"/>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グループ化 83">
            <a:extLst>
              <a:ext uri="{FF2B5EF4-FFF2-40B4-BE49-F238E27FC236}">
                <a16:creationId xmlns:a16="http://schemas.microsoft.com/office/drawing/2014/main" id="{C6335549-D1C5-842B-9EF6-BDA8D67ECA6E}"/>
              </a:ext>
            </a:extLst>
          </p:cNvPr>
          <p:cNvGrpSpPr/>
          <p:nvPr/>
        </p:nvGrpSpPr>
        <p:grpSpPr>
          <a:xfrm>
            <a:off x="4878070" y="616517"/>
            <a:ext cx="2071114" cy="461665"/>
            <a:chOff x="1764698" y="4239739"/>
            <a:chExt cx="1838432" cy="461665"/>
          </a:xfrm>
        </p:grpSpPr>
        <p:sp>
          <p:nvSpPr>
            <p:cNvPr id="85" name="星: 24 pt 84">
              <a:extLst>
                <a:ext uri="{FF2B5EF4-FFF2-40B4-BE49-F238E27FC236}">
                  <a16:creationId xmlns:a16="http://schemas.microsoft.com/office/drawing/2014/main" id="{DC82D02F-78B6-2C19-B569-92B06B6F35F6}"/>
                </a:ext>
              </a:extLst>
            </p:cNvPr>
            <p:cNvSpPr/>
            <p:nvPr/>
          </p:nvSpPr>
          <p:spPr>
            <a:xfrm>
              <a:off x="1868165" y="4252665"/>
              <a:ext cx="1631497" cy="414644"/>
            </a:xfrm>
            <a:prstGeom prst="star24">
              <a:avLst>
                <a:gd name="adj" fmla="val 28335"/>
              </a:avLst>
            </a:prstGeom>
            <a:solidFill>
              <a:srgbClr val="FFC5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6" name="テキスト ボックス 85">
              <a:extLst>
                <a:ext uri="{FF2B5EF4-FFF2-40B4-BE49-F238E27FC236}">
                  <a16:creationId xmlns:a16="http://schemas.microsoft.com/office/drawing/2014/main" id="{66CA812F-56E4-D1C9-4FDE-78DA171EC0B5}"/>
                </a:ext>
              </a:extLst>
            </p:cNvPr>
            <p:cNvSpPr txBox="1"/>
            <p:nvPr/>
          </p:nvSpPr>
          <p:spPr>
            <a:xfrm>
              <a:off x="1764698" y="4239739"/>
              <a:ext cx="1838432" cy="461665"/>
            </a:xfrm>
            <a:prstGeom prst="rect">
              <a:avLst/>
            </a:prstGeom>
            <a:noFill/>
          </p:spPr>
          <p:txBody>
            <a:bodyPr wrap="square" rtlCol="0">
              <a:spAutoFit/>
            </a:bodyPr>
            <a:lstStyle/>
            <a:p>
              <a:pPr algn="ctr"/>
              <a:r>
                <a:rPr kumimoji="1" lang="ja-JP" altLang="en-US" sz="1200" b="1" dirty="0">
                  <a:solidFill>
                    <a:srgbClr val="FF0000"/>
                  </a:solidFill>
                  <a:latin typeface="+mn-ea"/>
                </a:rPr>
                <a:t>繰越控除の導入は</a:t>
              </a:r>
              <a:r>
                <a:rPr kumimoji="1" lang="en-US" altLang="ja-JP" sz="1200" b="1" dirty="0">
                  <a:solidFill>
                    <a:srgbClr val="FF0000"/>
                  </a:solidFill>
                  <a:latin typeface="+mn-ea"/>
                </a:rPr>
                <a:t>11</a:t>
              </a:r>
              <a:r>
                <a:rPr kumimoji="1" lang="ja-JP" altLang="en-US" sz="1200" b="1" dirty="0">
                  <a:solidFill>
                    <a:srgbClr val="FF0000"/>
                  </a:solidFill>
                  <a:latin typeface="+mn-ea"/>
                </a:rPr>
                <a:t>年ぶり</a:t>
              </a:r>
              <a:endParaRPr kumimoji="1" lang="en-US" altLang="ja-JP" sz="1200" b="1" dirty="0">
                <a:solidFill>
                  <a:srgbClr val="FF0000"/>
                </a:solidFill>
                <a:latin typeface="+mn-ea"/>
              </a:endParaRPr>
            </a:p>
            <a:p>
              <a:pPr algn="ctr"/>
              <a:r>
                <a:rPr kumimoji="1" lang="ja-JP" altLang="en-US" sz="1200" b="1" dirty="0">
                  <a:solidFill>
                    <a:srgbClr val="FF0000"/>
                  </a:solidFill>
                  <a:latin typeface="+mn-ea"/>
                </a:rPr>
                <a:t>複数年での措置は初めて</a:t>
              </a:r>
              <a:endParaRPr kumimoji="1" lang="en-US" altLang="ja-JP" sz="1800" b="1" dirty="0">
                <a:solidFill>
                  <a:srgbClr val="FF0000"/>
                </a:solidFill>
                <a:latin typeface="+mn-ea"/>
              </a:endParaRPr>
            </a:p>
          </p:txBody>
        </p:sp>
      </p:grpSp>
      <p:pic>
        <p:nvPicPr>
          <p:cNvPr id="87" name="Picture 2" descr="フラスコのイラスト（科学）">
            <a:extLst>
              <a:ext uri="{FF2B5EF4-FFF2-40B4-BE49-F238E27FC236}">
                <a16:creationId xmlns:a16="http://schemas.microsoft.com/office/drawing/2014/main" id="{802EE922-9E47-4BE9-C2B3-5D926D4DF8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439163">
            <a:off x="4777480" y="120258"/>
            <a:ext cx="349748" cy="417611"/>
          </a:xfrm>
          <a:prstGeom prst="rect">
            <a:avLst/>
          </a:prstGeom>
          <a:noFill/>
          <a:extLst>
            <a:ext uri="{909E8E84-426E-40DD-AFC4-6F175D3DCCD1}">
              <a14:hiddenFill xmlns:a14="http://schemas.microsoft.com/office/drawing/2010/main">
                <a:solidFill>
                  <a:srgbClr val="FFFFFF"/>
                </a:solidFill>
              </a14:hiddenFill>
            </a:ext>
          </a:extLst>
        </p:spPr>
      </p:pic>
      <p:sp>
        <p:nvSpPr>
          <p:cNvPr id="88" name="四角形: 角を丸くする 87">
            <a:extLst>
              <a:ext uri="{FF2B5EF4-FFF2-40B4-BE49-F238E27FC236}">
                <a16:creationId xmlns:a16="http://schemas.microsoft.com/office/drawing/2014/main" id="{AF2A8862-C514-A257-ADCE-BD34162CB657}"/>
              </a:ext>
            </a:extLst>
          </p:cNvPr>
          <p:cNvSpPr/>
          <p:nvPr/>
        </p:nvSpPr>
        <p:spPr>
          <a:xfrm>
            <a:off x="120237" y="4469882"/>
            <a:ext cx="3348000" cy="97976"/>
          </a:xfrm>
          <a:prstGeom prst="roundRect">
            <a:avLst>
              <a:gd name="adj" fmla="val 50000"/>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89" name="テキスト ボックス 88">
            <a:extLst>
              <a:ext uri="{FF2B5EF4-FFF2-40B4-BE49-F238E27FC236}">
                <a16:creationId xmlns:a16="http://schemas.microsoft.com/office/drawing/2014/main" id="{AB4C848D-1A3D-6B90-3965-902F7C49C230}"/>
              </a:ext>
            </a:extLst>
          </p:cNvPr>
          <p:cNvSpPr txBox="1"/>
          <p:nvPr/>
        </p:nvSpPr>
        <p:spPr>
          <a:xfrm>
            <a:off x="13516" y="4337552"/>
            <a:ext cx="4461415" cy="287771"/>
          </a:xfrm>
          <a:prstGeom prst="rect">
            <a:avLst/>
          </a:prstGeom>
          <a:noFill/>
        </p:spPr>
        <p:txBody>
          <a:bodyPr wrap="square" rtlCol="0">
            <a:spAutoFit/>
          </a:bodyPr>
          <a:lstStyle/>
          <a:p>
            <a:pPr defTabSz="1161368"/>
            <a:r>
              <a:rPr lang="ja-JP" altLang="en-US" sz="1270" b="1" dirty="0">
                <a:latin typeface="メイリオ" panose="020B0604030504040204" pitchFamily="50" charset="-128"/>
                <a:ea typeface="メイリオ" panose="020B0604030504040204" pitchFamily="50" charset="-128"/>
              </a:rPr>
              <a:t> ①中小企業向け賃上げ促進税制の</a:t>
            </a:r>
            <a:r>
              <a:rPr lang="ja-JP" altLang="en-US" sz="1270" b="1" dirty="0">
                <a:solidFill>
                  <a:srgbClr val="FF0000"/>
                </a:solidFill>
                <a:latin typeface="メイリオ" panose="020B0604030504040204" pitchFamily="50" charset="-128"/>
                <a:ea typeface="メイリオ" panose="020B0604030504040204" pitchFamily="50" charset="-128"/>
              </a:rPr>
              <a:t>維持・継続</a:t>
            </a:r>
            <a:endParaRPr lang="en-US" altLang="ja-JP" sz="1270" b="1" dirty="0">
              <a:solidFill>
                <a:srgbClr val="FF0000"/>
              </a:solidFill>
              <a:latin typeface="メイリオ" panose="020B0604030504040204" pitchFamily="50" charset="-128"/>
              <a:ea typeface="メイリオ" panose="020B0604030504040204" pitchFamily="50" charset="-128"/>
            </a:endParaRPr>
          </a:p>
        </p:txBody>
      </p:sp>
      <p:sp>
        <p:nvSpPr>
          <p:cNvPr id="90" name="四角形: 角を丸くする 89">
            <a:extLst>
              <a:ext uri="{FF2B5EF4-FFF2-40B4-BE49-F238E27FC236}">
                <a16:creationId xmlns:a16="http://schemas.microsoft.com/office/drawing/2014/main" id="{595B929F-47A8-0C37-6908-57455AFE0AD3}"/>
              </a:ext>
            </a:extLst>
          </p:cNvPr>
          <p:cNvSpPr/>
          <p:nvPr/>
        </p:nvSpPr>
        <p:spPr>
          <a:xfrm>
            <a:off x="4009484" y="5205671"/>
            <a:ext cx="2437039" cy="418125"/>
          </a:xfrm>
          <a:prstGeom prst="roundRect">
            <a:avLst>
              <a:gd name="adj" fmla="val 14696"/>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98"/>
          </a:p>
        </p:txBody>
      </p:sp>
      <p:pic>
        <p:nvPicPr>
          <p:cNvPr id="91" name="Picture 2">
            <a:extLst>
              <a:ext uri="{FF2B5EF4-FFF2-40B4-BE49-F238E27FC236}">
                <a16:creationId xmlns:a16="http://schemas.microsoft.com/office/drawing/2014/main" id="{30061720-00A5-73D0-2FEE-7001939E2F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5835" y="4521783"/>
            <a:ext cx="956132" cy="700366"/>
          </a:xfrm>
          <a:prstGeom prst="rect">
            <a:avLst/>
          </a:prstGeom>
          <a:noFill/>
          <a:extLst>
            <a:ext uri="{909E8E84-426E-40DD-AFC4-6F175D3DCCD1}">
              <a14:hiddenFill xmlns:a14="http://schemas.microsoft.com/office/drawing/2010/main">
                <a:solidFill>
                  <a:srgbClr val="FFFFFF"/>
                </a:solidFill>
              </a14:hiddenFill>
            </a:ext>
          </a:extLst>
        </p:spPr>
      </p:pic>
      <p:sp>
        <p:nvSpPr>
          <p:cNvPr id="92" name="思考の吹き出し: 雲形 127">
            <a:extLst>
              <a:ext uri="{FF2B5EF4-FFF2-40B4-BE49-F238E27FC236}">
                <a16:creationId xmlns:a16="http://schemas.microsoft.com/office/drawing/2014/main" id="{AE681FC5-284A-91B3-DB0A-351B7883ABCA}"/>
              </a:ext>
            </a:extLst>
          </p:cNvPr>
          <p:cNvSpPr/>
          <p:nvPr/>
        </p:nvSpPr>
        <p:spPr>
          <a:xfrm rot="196217">
            <a:off x="4600761" y="4418208"/>
            <a:ext cx="2083659" cy="63897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60593 w 1986662"/>
              <a:gd name="connsiteY0" fmla="*/ 504882 h 638695"/>
              <a:gd name="connsiteX1" fmla="*/ -78335 w 1986662"/>
              <a:gd name="connsiteY1" fmla="*/ 522624 h 638695"/>
              <a:gd name="connsiteX2" fmla="*/ -96077 w 1986662"/>
              <a:gd name="connsiteY2" fmla="*/ 504882 h 638695"/>
              <a:gd name="connsiteX3" fmla="*/ -78335 w 1986662"/>
              <a:gd name="connsiteY3" fmla="*/ 487140 h 638695"/>
              <a:gd name="connsiteX4" fmla="*/ -60593 w 1986662"/>
              <a:gd name="connsiteY4" fmla="*/ 504882 h 638695"/>
              <a:gd name="connsiteX0" fmla="*/ 11190 w 1986662"/>
              <a:gd name="connsiteY0" fmla="*/ 495526 h 638695"/>
              <a:gd name="connsiteX1" fmla="*/ -24293 w 1986662"/>
              <a:gd name="connsiteY1" fmla="*/ 531009 h 638695"/>
              <a:gd name="connsiteX2" fmla="*/ -59776 w 1986662"/>
              <a:gd name="connsiteY2" fmla="*/ 495526 h 638695"/>
              <a:gd name="connsiteX3" fmla="*/ -24293 w 1986662"/>
              <a:gd name="connsiteY3" fmla="*/ 460043 h 638695"/>
              <a:gd name="connsiteX4" fmla="*/ 11190 w 1986662"/>
              <a:gd name="connsiteY4" fmla="*/ 495526 h 638695"/>
              <a:gd name="connsiteX0" fmla="*/ 117935 w 1986662"/>
              <a:gd name="connsiteY0" fmla="*/ 480117 h 638695"/>
              <a:gd name="connsiteX1" fmla="*/ 64710 w 1986662"/>
              <a:gd name="connsiteY1" fmla="*/ 533342 h 638695"/>
              <a:gd name="connsiteX2" fmla="*/ 11485 w 1986662"/>
              <a:gd name="connsiteY2" fmla="*/ 480117 h 638695"/>
              <a:gd name="connsiteX3" fmla="*/ 64710 w 1986662"/>
              <a:gd name="connsiteY3" fmla="*/ 426892 h 638695"/>
              <a:gd name="connsiteX4" fmla="*/ 117935 w 1986662"/>
              <a:gd name="connsiteY4" fmla="*/ 480117 h 638695"/>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5989 w 45309"/>
              <a:gd name="connsiteY0" fmla="*/ 14229 h 43219"/>
              <a:gd name="connsiteX1" fmla="*/ 7712 w 45309"/>
              <a:gd name="connsiteY1" fmla="*/ 6766 h 43219"/>
              <a:gd name="connsiteX2" fmla="*/ 16094 w 45309"/>
              <a:gd name="connsiteY2" fmla="*/ 5061 h 43219"/>
              <a:gd name="connsiteX3" fmla="*/ 24545 w 45309"/>
              <a:gd name="connsiteY3" fmla="*/ 3291 h 43219"/>
              <a:gd name="connsiteX4" fmla="*/ 27838 w 45309"/>
              <a:gd name="connsiteY4" fmla="*/ 59 h 43219"/>
              <a:gd name="connsiteX5" fmla="*/ 31922 w 45309"/>
              <a:gd name="connsiteY5" fmla="*/ 2340 h 43219"/>
              <a:gd name="connsiteX6" fmla="*/ 37552 w 45309"/>
              <a:gd name="connsiteY6" fmla="*/ 549 h 43219"/>
              <a:gd name="connsiteX7" fmla="*/ 40407 w 45309"/>
              <a:gd name="connsiteY7" fmla="*/ 5435 h 43219"/>
              <a:gd name="connsiteX8" fmla="*/ 44071 w 45309"/>
              <a:gd name="connsiteY8" fmla="*/ 10177 h 43219"/>
              <a:gd name="connsiteX9" fmla="*/ 43907 w 45309"/>
              <a:gd name="connsiteY9" fmla="*/ 15319 h 43219"/>
              <a:gd name="connsiteX10" fmla="*/ 45105 w 45309"/>
              <a:gd name="connsiteY10" fmla="*/ 23181 h 43219"/>
              <a:gd name="connsiteX11" fmla="*/ 39493 w 45309"/>
              <a:gd name="connsiteY11" fmla="*/ 30063 h 43219"/>
              <a:gd name="connsiteX12" fmla="*/ 37484 w 45309"/>
              <a:gd name="connsiteY12" fmla="*/ 35960 h 43219"/>
              <a:gd name="connsiteX13" fmla="*/ 30644 w 45309"/>
              <a:gd name="connsiteY13" fmla="*/ 36674 h 43219"/>
              <a:gd name="connsiteX14" fmla="*/ 25756 w 45309"/>
              <a:gd name="connsiteY14" fmla="*/ 42965 h 43219"/>
              <a:gd name="connsiteX15" fmla="*/ 18569 w 45309"/>
              <a:gd name="connsiteY15" fmla="*/ 39125 h 43219"/>
              <a:gd name="connsiteX16" fmla="*/ 7893 w 45309"/>
              <a:gd name="connsiteY16" fmla="*/ 35331 h 43219"/>
              <a:gd name="connsiteX17" fmla="*/ 3199 w 45309"/>
              <a:gd name="connsiteY17" fmla="*/ 31109 h 43219"/>
              <a:gd name="connsiteX18" fmla="*/ 4202 w 45309"/>
              <a:gd name="connsiteY18" fmla="*/ 25410 h 43219"/>
              <a:gd name="connsiteX19" fmla="*/ 2084 w 45309"/>
              <a:gd name="connsiteY19" fmla="*/ 19563 h 43219"/>
              <a:gd name="connsiteX20" fmla="*/ 5952 w 45309"/>
              <a:gd name="connsiteY20" fmla="*/ 14366 h 43219"/>
              <a:gd name="connsiteX21" fmla="*/ 5989 w 45309"/>
              <a:gd name="connsiteY21" fmla="*/ 14229 h 43219"/>
              <a:gd name="connsiteX0" fmla="*/ 35484 w 2083659"/>
              <a:gd name="connsiteY0" fmla="*/ 502797 h 638976"/>
              <a:gd name="connsiteX1" fmla="*/ 17742 w 2083659"/>
              <a:gd name="connsiteY1" fmla="*/ 520539 h 638976"/>
              <a:gd name="connsiteX2" fmla="*/ 0 w 2083659"/>
              <a:gd name="connsiteY2" fmla="*/ 502797 h 638976"/>
              <a:gd name="connsiteX3" fmla="*/ 17742 w 2083659"/>
              <a:gd name="connsiteY3" fmla="*/ 485055 h 638976"/>
              <a:gd name="connsiteX4" fmla="*/ 35484 w 2083659"/>
              <a:gd name="connsiteY4" fmla="*/ 502797 h 638976"/>
              <a:gd name="connsiteX0" fmla="*/ 107267 w 2083659"/>
              <a:gd name="connsiteY0" fmla="*/ 493441 h 638976"/>
              <a:gd name="connsiteX1" fmla="*/ 71784 w 2083659"/>
              <a:gd name="connsiteY1" fmla="*/ 528924 h 638976"/>
              <a:gd name="connsiteX2" fmla="*/ 36301 w 2083659"/>
              <a:gd name="connsiteY2" fmla="*/ 493441 h 638976"/>
              <a:gd name="connsiteX3" fmla="*/ 71784 w 2083659"/>
              <a:gd name="connsiteY3" fmla="*/ 457958 h 638976"/>
              <a:gd name="connsiteX4" fmla="*/ 107267 w 2083659"/>
              <a:gd name="connsiteY4" fmla="*/ 493441 h 638976"/>
              <a:gd name="connsiteX0" fmla="*/ 214012 w 2083659"/>
              <a:gd name="connsiteY0" fmla="*/ 478032 h 638976"/>
              <a:gd name="connsiteX1" fmla="*/ 160787 w 2083659"/>
              <a:gd name="connsiteY1" fmla="*/ 531257 h 638976"/>
              <a:gd name="connsiteX2" fmla="*/ 107562 w 2083659"/>
              <a:gd name="connsiteY2" fmla="*/ 478032 h 638976"/>
              <a:gd name="connsiteX3" fmla="*/ 160787 w 2083659"/>
              <a:gd name="connsiteY3" fmla="*/ 424807 h 638976"/>
              <a:gd name="connsiteX4" fmla="*/ 214012 w 2083659"/>
              <a:gd name="connsiteY4" fmla="*/ 478032 h 638976"/>
              <a:gd name="connsiteX0" fmla="*/ 6782 w 45309"/>
              <a:gd name="connsiteY0" fmla="*/ 26036 h 43219"/>
              <a:gd name="connsiteX1" fmla="*/ 4249 w 45309"/>
              <a:gd name="connsiteY1" fmla="*/ 25239 h 43219"/>
              <a:gd name="connsiteX2" fmla="*/ 9017 w 45309"/>
              <a:gd name="connsiteY2" fmla="*/ 34758 h 43219"/>
              <a:gd name="connsiteX3" fmla="*/ 7909 w 45309"/>
              <a:gd name="connsiteY3" fmla="*/ 35139 h 43219"/>
              <a:gd name="connsiteX4" fmla="*/ 18567 w 45309"/>
              <a:gd name="connsiteY4" fmla="*/ 38949 h 43219"/>
              <a:gd name="connsiteX5" fmla="*/ 17899 w 45309"/>
              <a:gd name="connsiteY5" fmla="*/ 37209 h 43219"/>
              <a:gd name="connsiteX6" fmla="*/ 30916 w 45309"/>
              <a:gd name="connsiteY6" fmla="*/ 34610 h 43219"/>
              <a:gd name="connsiteX7" fmla="*/ 30649 w 45309"/>
              <a:gd name="connsiteY7" fmla="*/ 36519 h 43219"/>
              <a:gd name="connsiteX8" fmla="*/ 39477 w 45309"/>
              <a:gd name="connsiteY8" fmla="*/ 29547 h 43219"/>
              <a:gd name="connsiteX9" fmla="*/ 39469 w 45309"/>
              <a:gd name="connsiteY9" fmla="*/ 29949 h 43219"/>
              <a:gd name="connsiteX10" fmla="*/ 43887 w 45309"/>
              <a:gd name="connsiteY10" fmla="*/ 15213 h 43219"/>
              <a:gd name="connsiteX11" fmla="*/ 42439 w 45309"/>
              <a:gd name="connsiteY11" fmla="*/ 17889 h 43219"/>
              <a:gd name="connsiteX12" fmla="*/ 40413 w 45309"/>
              <a:gd name="connsiteY12" fmla="*/ 5285 h 43219"/>
              <a:gd name="connsiteX13" fmla="*/ 40489 w 45309"/>
              <a:gd name="connsiteY13" fmla="*/ 6549 h 43219"/>
              <a:gd name="connsiteX14" fmla="*/ 31167 w 45309"/>
              <a:gd name="connsiteY14" fmla="*/ 3811 h 43219"/>
              <a:gd name="connsiteX15" fmla="*/ 31909 w 45309"/>
              <a:gd name="connsiteY15" fmla="*/ 2199 h 43219"/>
              <a:gd name="connsiteX16" fmla="*/ 24230 w 45309"/>
              <a:gd name="connsiteY16" fmla="*/ 4579 h 43219"/>
              <a:gd name="connsiteX17" fmla="*/ 24589 w 45309"/>
              <a:gd name="connsiteY17" fmla="*/ 3189 h 43219"/>
              <a:gd name="connsiteX18" fmla="*/ 16089 w 45309"/>
              <a:gd name="connsiteY18" fmla="*/ 5051 h 43219"/>
              <a:gd name="connsiteX19" fmla="*/ 17389 w 45309"/>
              <a:gd name="connsiteY19" fmla="*/ 6399 h 43219"/>
              <a:gd name="connsiteX20" fmla="*/ 6216 w 45309"/>
              <a:gd name="connsiteY20" fmla="*/ 15648 h 43219"/>
              <a:gd name="connsiteX21" fmla="*/ 5989 w 45309"/>
              <a:gd name="connsiteY21" fmla="*/ 14229 h 43219"/>
              <a:gd name="connsiteX0" fmla="*/ 5989 w 45309"/>
              <a:gd name="connsiteY0" fmla="*/ 14229 h 43219"/>
              <a:gd name="connsiteX1" fmla="*/ 7712 w 45309"/>
              <a:gd name="connsiteY1" fmla="*/ 6766 h 43219"/>
              <a:gd name="connsiteX2" fmla="*/ 16094 w 45309"/>
              <a:gd name="connsiteY2" fmla="*/ 5061 h 43219"/>
              <a:gd name="connsiteX3" fmla="*/ 24545 w 45309"/>
              <a:gd name="connsiteY3" fmla="*/ 3291 h 43219"/>
              <a:gd name="connsiteX4" fmla="*/ 27838 w 45309"/>
              <a:gd name="connsiteY4" fmla="*/ 59 h 43219"/>
              <a:gd name="connsiteX5" fmla="*/ 31922 w 45309"/>
              <a:gd name="connsiteY5" fmla="*/ 2340 h 43219"/>
              <a:gd name="connsiteX6" fmla="*/ 37552 w 45309"/>
              <a:gd name="connsiteY6" fmla="*/ 549 h 43219"/>
              <a:gd name="connsiteX7" fmla="*/ 40407 w 45309"/>
              <a:gd name="connsiteY7" fmla="*/ 5435 h 43219"/>
              <a:gd name="connsiteX8" fmla="*/ 44071 w 45309"/>
              <a:gd name="connsiteY8" fmla="*/ 10177 h 43219"/>
              <a:gd name="connsiteX9" fmla="*/ 43907 w 45309"/>
              <a:gd name="connsiteY9" fmla="*/ 15319 h 43219"/>
              <a:gd name="connsiteX10" fmla="*/ 45105 w 45309"/>
              <a:gd name="connsiteY10" fmla="*/ 23181 h 43219"/>
              <a:gd name="connsiteX11" fmla="*/ 39493 w 45309"/>
              <a:gd name="connsiteY11" fmla="*/ 30063 h 43219"/>
              <a:gd name="connsiteX12" fmla="*/ 37484 w 45309"/>
              <a:gd name="connsiteY12" fmla="*/ 35960 h 43219"/>
              <a:gd name="connsiteX13" fmla="*/ 30644 w 45309"/>
              <a:gd name="connsiteY13" fmla="*/ 36674 h 43219"/>
              <a:gd name="connsiteX14" fmla="*/ 25756 w 45309"/>
              <a:gd name="connsiteY14" fmla="*/ 42965 h 43219"/>
              <a:gd name="connsiteX15" fmla="*/ 18569 w 45309"/>
              <a:gd name="connsiteY15" fmla="*/ 39125 h 43219"/>
              <a:gd name="connsiteX16" fmla="*/ 7893 w 45309"/>
              <a:gd name="connsiteY16" fmla="*/ 35331 h 43219"/>
              <a:gd name="connsiteX17" fmla="*/ 3199 w 45309"/>
              <a:gd name="connsiteY17" fmla="*/ 31109 h 43219"/>
              <a:gd name="connsiteX18" fmla="*/ 4202 w 45309"/>
              <a:gd name="connsiteY18" fmla="*/ 25410 h 43219"/>
              <a:gd name="connsiteX19" fmla="*/ 2084 w 45309"/>
              <a:gd name="connsiteY19" fmla="*/ 19563 h 43219"/>
              <a:gd name="connsiteX20" fmla="*/ 5952 w 45309"/>
              <a:gd name="connsiteY20" fmla="*/ 14366 h 43219"/>
              <a:gd name="connsiteX21" fmla="*/ 5989 w 45309"/>
              <a:gd name="connsiteY21" fmla="*/ 14229 h 43219"/>
              <a:gd name="connsiteX0" fmla="*/ 35484 w 2083659"/>
              <a:gd name="connsiteY0" fmla="*/ 502797 h 638976"/>
              <a:gd name="connsiteX1" fmla="*/ 17742 w 2083659"/>
              <a:gd name="connsiteY1" fmla="*/ 520539 h 638976"/>
              <a:gd name="connsiteX2" fmla="*/ 0 w 2083659"/>
              <a:gd name="connsiteY2" fmla="*/ 502797 h 638976"/>
              <a:gd name="connsiteX3" fmla="*/ 17742 w 2083659"/>
              <a:gd name="connsiteY3" fmla="*/ 485055 h 638976"/>
              <a:gd name="connsiteX4" fmla="*/ 35484 w 2083659"/>
              <a:gd name="connsiteY4" fmla="*/ 502797 h 638976"/>
              <a:gd name="connsiteX0" fmla="*/ 107267 w 2083659"/>
              <a:gd name="connsiteY0" fmla="*/ 493441 h 638976"/>
              <a:gd name="connsiteX1" fmla="*/ 71784 w 2083659"/>
              <a:gd name="connsiteY1" fmla="*/ 528924 h 638976"/>
              <a:gd name="connsiteX2" fmla="*/ 36301 w 2083659"/>
              <a:gd name="connsiteY2" fmla="*/ 493441 h 638976"/>
              <a:gd name="connsiteX3" fmla="*/ 71784 w 2083659"/>
              <a:gd name="connsiteY3" fmla="*/ 457958 h 638976"/>
              <a:gd name="connsiteX4" fmla="*/ 107267 w 2083659"/>
              <a:gd name="connsiteY4" fmla="*/ 493441 h 638976"/>
              <a:gd name="connsiteX0" fmla="*/ 214012 w 2083659"/>
              <a:gd name="connsiteY0" fmla="*/ 478032 h 638976"/>
              <a:gd name="connsiteX1" fmla="*/ 160787 w 2083659"/>
              <a:gd name="connsiteY1" fmla="*/ 531257 h 638976"/>
              <a:gd name="connsiteX2" fmla="*/ 107562 w 2083659"/>
              <a:gd name="connsiteY2" fmla="*/ 478032 h 638976"/>
              <a:gd name="connsiteX3" fmla="*/ 160787 w 2083659"/>
              <a:gd name="connsiteY3" fmla="*/ 424807 h 638976"/>
              <a:gd name="connsiteX4" fmla="*/ 214012 w 2083659"/>
              <a:gd name="connsiteY4" fmla="*/ 478032 h 638976"/>
              <a:gd name="connsiteX0" fmla="*/ 6782 w 45309"/>
              <a:gd name="connsiteY0" fmla="*/ 26036 h 43219"/>
              <a:gd name="connsiteX1" fmla="*/ 4249 w 45309"/>
              <a:gd name="connsiteY1" fmla="*/ 25239 h 43219"/>
              <a:gd name="connsiteX2" fmla="*/ 9017 w 45309"/>
              <a:gd name="connsiteY2" fmla="*/ 34758 h 43219"/>
              <a:gd name="connsiteX3" fmla="*/ 7909 w 45309"/>
              <a:gd name="connsiteY3" fmla="*/ 35139 h 43219"/>
              <a:gd name="connsiteX4" fmla="*/ 18567 w 45309"/>
              <a:gd name="connsiteY4" fmla="*/ 38949 h 43219"/>
              <a:gd name="connsiteX5" fmla="*/ 17899 w 45309"/>
              <a:gd name="connsiteY5" fmla="*/ 37209 h 43219"/>
              <a:gd name="connsiteX6" fmla="*/ 30916 w 45309"/>
              <a:gd name="connsiteY6" fmla="*/ 34610 h 43219"/>
              <a:gd name="connsiteX7" fmla="*/ 30649 w 45309"/>
              <a:gd name="connsiteY7" fmla="*/ 36519 h 43219"/>
              <a:gd name="connsiteX8" fmla="*/ 39477 w 45309"/>
              <a:gd name="connsiteY8" fmla="*/ 29547 h 43219"/>
              <a:gd name="connsiteX9" fmla="*/ 39469 w 45309"/>
              <a:gd name="connsiteY9" fmla="*/ 29949 h 43219"/>
              <a:gd name="connsiteX10" fmla="*/ 43887 w 45309"/>
              <a:gd name="connsiteY10" fmla="*/ 15213 h 43219"/>
              <a:gd name="connsiteX11" fmla="*/ 42439 w 45309"/>
              <a:gd name="connsiteY11" fmla="*/ 17889 h 43219"/>
              <a:gd name="connsiteX12" fmla="*/ 40413 w 45309"/>
              <a:gd name="connsiteY12" fmla="*/ 5285 h 43219"/>
              <a:gd name="connsiteX13" fmla="*/ 40489 w 45309"/>
              <a:gd name="connsiteY13" fmla="*/ 6549 h 43219"/>
              <a:gd name="connsiteX14" fmla="*/ 31167 w 45309"/>
              <a:gd name="connsiteY14" fmla="*/ 3811 h 43219"/>
              <a:gd name="connsiteX15" fmla="*/ 31909 w 45309"/>
              <a:gd name="connsiteY15" fmla="*/ 2199 h 43219"/>
              <a:gd name="connsiteX16" fmla="*/ 24230 w 45309"/>
              <a:gd name="connsiteY16" fmla="*/ 4579 h 43219"/>
              <a:gd name="connsiteX17" fmla="*/ 24589 w 45309"/>
              <a:gd name="connsiteY17" fmla="*/ 3189 h 43219"/>
              <a:gd name="connsiteX18" fmla="*/ 16089 w 45309"/>
              <a:gd name="connsiteY18" fmla="*/ 5051 h 43219"/>
              <a:gd name="connsiteX19" fmla="*/ 17389 w 45309"/>
              <a:gd name="connsiteY19" fmla="*/ 6399 h 43219"/>
              <a:gd name="connsiteX20" fmla="*/ 6216 w 45309"/>
              <a:gd name="connsiteY20" fmla="*/ 15648 h 43219"/>
              <a:gd name="connsiteX21" fmla="*/ 5989 w 45309"/>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309" h="43219">
                <a:moveTo>
                  <a:pt x="5989" y="14229"/>
                </a:moveTo>
                <a:cubicBezTo>
                  <a:pt x="5718" y="11516"/>
                  <a:pt x="6350" y="8780"/>
                  <a:pt x="7712" y="6766"/>
                </a:cubicBezTo>
                <a:cubicBezTo>
                  <a:pt x="9864" y="3585"/>
                  <a:pt x="13353" y="2876"/>
                  <a:pt x="16094" y="5061"/>
                </a:cubicBezTo>
                <a:cubicBezTo>
                  <a:pt x="17767" y="768"/>
                  <a:pt x="22003" y="-119"/>
                  <a:pt x="24545" y="3291"/>
                </a:cubicBezTo>
                <a:cubicBezTo>
                  <a:pt x="25186" y="1542"/>
                  <a:pt x="26417" y="333"/>
                  <a:pt x="27838" y="59"/>
                </a:cubicBezTo>
                <a:cubicBezTo>
                  <a:pt x="29402" y="-243"/>
                  <a:pt x="30964" y="629"/>
                  <a:pt x="31922" y="2340"/>
                </a:cubicBezTo>
                <a:cubicBezTo>
                  <a:pt x="33304" y="126"/>
                  <a:pt x="35590" y="-601"/>
                  <a:pt x="37552" y="549"/>
                </a:cubicBezTo>
                <a:cubicBezTo>
                  <a:pt x="39047" y="1425"/>
                  <a:pt x="40119" y="3259"/>
                  <a:pt x="40407" y="5435"/>
                </a:cubicBezTo>
                <a:cubicBezTo>
                  <a:pt x="42135" y="6077"/>
                  <a:pt x="43511" y="7857"/>
                  <a:pt x="44071" y="10177"/>
                </a:cubicBezTo>
                <a:cubicBezTo>
                  <a:pt x="44478" y="11861"/>
                  <a:pt x="44420" y="13690"/>
                  <a:pt x="43907" y="15319"/>
                </a:cubicBezTo>
                <a:cubicBezTo>
                  <a:pt x="45168" y="17553"/>
                  <a:pt x="45609" y="20449"/>
                  <a:pt x="45105" y="23181"/>
                </a:cubicBezTo>
                <a:cubicBezTo>
                  <a:pt x="44435" y="26813"/>
                  <a:pt x="42217" y="29533"/>
                  <a:pt x="39493" y="30063"/>
                </a:cubicBezTo>
                <a:cubicBezTo>
                  <a:pt x="39480" y="32330"/>
                  <a:pt x="38747" y="34480"/>
                  <a:pt x="37484" y="35960"/>
                </a:cubicBezTo>
                <a:cubicBezTo>
                  <a:pt x="35565" y="38209"/>
                  <a:pt x="32793" y="38498"/>
                  <a:pt x="30644" y="36674"/>
                </a:cubicBezTo>
                <a:cubicBezTo>
                  <a:pt x="29949" y="39807"/>
                  <a:pt x="28088" y="42202"/>
                  <a:pt x="25756" y="42965"/>
                </a:cubicBezTo>
                <a:cubicBezTo>
                  <a:pt x="23008" y="43864"/>
                  <a:pt x="20140" y="42332"/>
                  <a:pt x="18569" y="39125"/>
                </a:cubicBezTo>
                <a:cubicBezTo>
                  <a:pt x="14861" y="42169"/>
                  <a:pt x="10045" y="40458"/>
                  <a:pt x="7893" y="35331"/>
                </a:cubicBezTo>
                <a:cubicBezTo>
                  <a:pt x="5779" y="35668"/>
                  <a:pt x="3794" y="33883"/>
                  <a:pt x="3199" y="31109"/>
                </a:cubicBezTo>
                <a:cubicBezTo>
                  <a:pt x="2768" y="29102"/>
                  <a:pt x="3149" y="26936"/>
                  <a:pt x="4202" y="25410"/>
                </a:cubicBezTo>
                <a:cubicBezTo>
                  <a:pt x="2708" y="24213"/>
                  <a:pt x="1876" y="21916"/>
                  <a:pt x="2084" y="19563"/>
                </a:cubicBezTo>
                <a:cubicBezTo>
                  <a:pt x="2328" y="16808"/>
                  <a:pt x="3934" y="14650"/>
                  <a:pt x="5952" y="14366"/>
                </a:cubicBezTo>
                <a:cubicBezTo>
                  <a:pt x="5964" y="14320"/>
                  <a:pt x="5977" y="14275"/>
                  <a:pt x="5989" y="14229"/>
                </a:cubicBezTo>
                <a:close/>
              </a:path>
              <a:path w="2083659" h="638976">
                <a:moveTo>
                  <a:pt x="35484" y="502797"/>
                </a:moveTo>
                <a:cubicBezTo>
                  <a:pt x="35484" y="512596"/>
                  <a:pt x="27541" y="520539"/>
                  <a:pt x="17742" y="520539"/>
                </a:cubicBezTo>
                <a:cubicBezTo>
                  <a:pt x="7943" y="520539"/>
                  <a:pt x="0" y="512596"/>
                  <a:pt x="0" y="502797"/>
                </a:cubicBezTo>
                <a:cubicBezTo>
                  <a:pt x="0" y="492998"/>
                  <a:pt x="7943" y="485055"/>
                  <a:pt x="17742" y="485055"/>
                </a:cubicBezTo>
                <a:cubicBezTo>
                  <a:pt x="27541" y="485055"/>
                  <a:pt x="35484" y="492998"/>
                  <a:pt x="35484" y="502797"/>
                </a:cubicBezTo>
                <a:close/>
              </a:path>
              <a:path w="2083659" h="638976">
                <a:moveTo>
                  <a:pt x="107267" y="493441"/>
                </a:moveTo>
                <a:cubicBezTo>
                  <a:pt x="107267" y="513038"/>
                  <a:pt x="91381" y="528924"/>
                  <a:pt x="71784" y="528924"/>
                </a:cubicBezTo>
                <a:cubicBezTo>
                  <a:pt x="52187" y="528924"/>
                  <a:pt x="36301" y="513038"/>
                  <a:pt x="36301" y="493441"/>
                </a:cubicBezTo>
                <a:cubicBezTo>
                  <a:pt x="36301" y="473844"/>
                  <a:pt x="52187" y="457958"/>
                  <a:pt x="71784" y="457958"/>
                </a:cubicBezTo>
                <a:cubicBezTo>
                  <a:pt x="91381" y="457958"/>
                  <a:pt x="107267" y="473844"/>
                  <a:pt x="107267" y="493441"/>
                </a:cubicBezTo>
                <a:close/>
              </a:path>
              <a:path w="2083659" h="638976">
                <a:moveTo>
                  <a:pt x="214012" y="478032"/>
                </a:moveTo>
                <a:cubicBezTo>
                  <a:pt x="214012" y="507427"/>
                  <a:pt x="190182" y="531257"/>
                  <a:pt x="160787" y="531257"/>
                </a:cubicBezTo>
                <a:cubicBezTo>
                  <a:pt x="131392" y="531257"/>
                  <a:pt x="107562" y="507427"/>
                  <a:pt x="107562" y="478032"/>
                </a:cubicBezTo>
                <a:cubicBezTo>
                  <a:pt x="107562" y="448637"/>
                  <a:pt x="131392" y="424807"/>
                  <a:pt x="160787" y="424807"/>
                </a:cubicBezTo>
                <a:cubicBezTo>
                  <a:pt x="190182" y="424807"/>
                  <a:pt x="214012" y="448637"/>
                  <a:pt x="214012" y="478032"/>
                </a:cubicBezTo>
                <a:close/>
              </a:path>
              <a:path w="45309" h="43219" fill="none" extrusionOk="0">
                <a:moveTo>
                  <a:pt x="6782" y="26036"/>
                </a:moveTo>
                <a:cubicBezTo>
                  <a:pt x="5898" y="26130"/>
                  <a:pt x="5014" y="25852"/>
                  <a:pt x="4249" y="25239"/>
                </a:cubicBezTo>
                <a:moveTo>
                  <a:pt x="9017" y="34758"/>
                </a:moveTo>
                <a:cubicBezTo>
                  <a:pt x="8662" y="34951"/>
                  <a:pt x="8289" y="35079"/>
                  <a:pt x="7909" y="35139"/>
                </a:cubicBezTo>
                <a:moveTo>
                  <a:pt x="18567" y="38949"/>
                </a:moveTo>
                <a:cubicBezTo>
                  <a:pt x="18300" y="38403"/>
                  <a:pt x="18076" y="37820"/>
                  <a:pt x="17899" y="37209"/>
                </a:cubicBezTo>
                <a:moveTo>
                  <a:pt x="30916" y="34610"/>
                </a:moveTo>
                <a:cubicBezTo>
                  <a:pt x="30877" y="35257"/>
                  <a:pt x="30787" y="35897"/>
                  <a:pt x="30649" y="36519"/>
                </a:cubicBezTo>
                <a:moveTo>
                  <a:pt x="39477" y="29547"/>
                </a:moveTo>
                <a:cubicBezTo>
                  <a:pt x="39527" y="29932"/>
                  <a:pt x="39487" y="26917"/>
                  <a:pt x="39469" y="29949"/>
                </a:cubicBezTo>
                <a:moveTo>
                  <a:pt x="43887" y="15213"/>
                </a:moveTo>
                <a:cubicBezTo>
                  <a:pt x="43562" y="16245"/>
                  <a:pt x="43067" y="17161"/>
                  <a:pt x="42439" y="17889"/>
                </a:cubicBezTo>
                <a:moveTo>
                  <a:pt x="40413" y="5285"/>
                </a:moveTo>
                <a:cubicBezTo>
                  <a:pt x="40468" y="5702"/>
                  <a:pt x="40494" y="6125"/>
                  <a:pt x="40489" y="6549"/>
                </a:cubicBezTo>
                <a:moveTo>
                  <a:pt x="31167" y="3811"/>
                </a:moveTo>
                <a:cubicBezTo>
                  <a:pt x="31356" y="3228"/>
                  <a:pt x="31605" y="2685"/>
                  <a:pt x="31909" y="2199"/>
                </a:cubicBezTo>
                <a:moveTo>
                  <a:pt x="24230" y="4579"/>
                </a:moveTo>
                <a:cubicBezTo>
                  <a:pt x="24307" y="4097"/>
                  <a:pt x="24428" y="3630"/>
                  <a:pt x="24589" y="3189"/>
                </a:cubicBezTo>
                <a:moveTo>
                  <a:pt x="16089" y="5051"/>
                </a:moveTo>
                <a:cubicBezTo>
                  <a:pt x="16561" y="5427"/>
                  <a:pt x="16997" y="5880"/>
                  <a:pt x="17389" y="6399"/>
                </a:cubicBezTo>
                <a:moveTo>
                  <a:pt x="6216" y="15648"/>
                </a:moveTo>
                <a:cubicBezTo>
                  <a:pt x="6113" y="15184"/>
                  <a:pt x="6037" y="14710"/>
                  <a:pt x="5989" y="14229"/>
                </a:cubicBezTo>
              </a:path>
            </a:pathLst>
          </a:custGeom>
          <a:solidFill>
            <a:schemeClr val="accent1">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95" name="テキスト ボックス 94">
            <a:extLst>
              <a:ext uri="{FF2B5EF4-FFF2-40B4-BE49-F238E27FC236}">
                <a16:creationId xmlns:a16="http://schemas.microsoft.com/office/drawing/2014/main" id="{F625EF60-4531-2A7B-9A2E-CFABA99DA07B}"/>
              </a:ext>
            </a:extLst>
          </p:cNvPr>
          <p:cNvSpPr txBox="1"/>
          <p:nvPr/>
        </p:nvSpPr>
        <p:spPr>
          <a:xfrm>
            <a:off x="4829717" y="4536498"/>
            <a:ext cx="1851088" cy="369332"/>
          </a:xfrm>
          <a:prstGeom prst="rect">
            <a:avLst/>
          </a:prstGeom>
          <a:noFill/>
        </p:spPr>
        <p:txBody>
          <a:bodyPr wrap="square" rtlCol="0">
            <a:spAutoFit/>
          </a:bodyPr>
          <a:lstStyle/>
          <a:p>
            <a:pPr algn="ctr"/>
            <a:r>
              <a:rPr kumimoji="1" lang="ja-JP" altLang="en-US" sz="900" dirty="0">
                <a:solidFill>
                  <a:schemeClr val="tx1">
                    <a:lumMod val="85000"/>
                    <a:lumOff val="15000"/>
                  </a:schemeClr>
                </a:solidFill>
                <a:latin typeface="メイリオ" panose="020B0604030504040204" pitchFamily="50" charset="-128"/>
                <a:ea typeface="メイリオ" panose="020B0604030504040204" pitchFamily="50" charset="-128"/>
              </a:rPr>
              <a:t>大幅な賃上げが実施される中、もはや税制による後押しは不要</a:t>
            </a:r>
            <a:endParaRPr kumimoji="1" lang="en-US" altLang="ja-JP" sz="9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96" name="テキスト ボックス 95">
            <a:extLst>
              <a:ext uri="{FF2B5EF4-FFF2-40B4-BE49-F238E27FC236}">
                <a16:creationId xmlns:a16="http://schemas.microsoft.com/office/drawing/2014/main" id="{EF9FE7B2-B650-40A4-9624-8250DDBB15E6}"/>
              </a:ext>
            </a:extLst>
          </p:cNvPr>
          <p:cNvSpPr txBox="1"/>
          <p:nvPr/>
        </p:nvSpPr>
        <p:spPr>
          <a:xfrm>
            <a:off x="3985396" y="5210946"/>
            <a:ext cx="2423228" cy="430887"/>
          </a:xfrm>
          <a:prstGeom prst="rect">
            <a:avLst/>
          </a:prstGeom>
          <a:noFill/>
        </p:spPr>
        <p:txBody>
          <a:bodyPr wrap="square" rtlCol="0">
            <a:spAutoFit/>
          </a:bodyPr>
          <a:lstStyle/>
          <a:p>
            <a:pPr algn="ctr"/>
            <a:r>
              <a:rPr kumimoji="1" lang="ja-JP" altLang="en-US" sz="1100" b="1" dirty="0">
                <a:solidFill>
                  <a:srgbClr val="233616"/>
                </a:solidFill>
                <a:latin typeface="メイリオ" panose="020B0604030504040204" pitchFamily="50" charset="-128"/>
                <a:ea typeface="メイリオ" panose="020B0604030504040204" pitchFamily="50" charset="-128"/>
              </a:rPr>
              <a:t>商工会議所の強力な要望により</a:t>
            </a:r>
          </a:p>
          <a:p>
            <a:pPr algn="ctr"/>
            <a:r>
              <a:rPr kumimoji="1" lang="ja-JP" altLang="en-US" sz="1100" b="1" dirty="0">
                <a:solidFill>
                  <a:srgbClr val="233616"/>
                </a:solidFill>
                <a:latin typeface="メイリオ" panose="020B0604030504040204" pitchFamily="50" charset="-128"/>
                <a:ea typeface="メイリオ" panose="020B0604030504040204" pitchFamily="50" charset="-128"/>
              </a:rPr>
              <a:t>中小企業向け賃上げ促進税制は死守</a:t>
            </a:r>
            <a:endParaRPr kumimoji="1" lang="ja-JP" altLang="en-US" sz="1100" b="1" dirty="0">
              <a:solidFill>
                <a:srgbClr val="233616"/>
              </a:solidFill>
            </a:endParaRPr>
          </a:p>
        </p:txBody>
      </p:sp>
      <p:grpSp>
        <p:nvGrpSpPr>
          <p:cNvPr id="97" name="グループ化 96">
            <a:extLst>
              <a:ext uri="{FF2B5EF4-FFF2-40B4-BE49-F238E27FC236}">
                <a16:creationId xmlns:a16="http://schemas.microsoft.com/office/drawing/2014/main" id="{7CCFDC93-9F23-4BF3-9B9A-9B73BE0ABC06}"/>
              </a:ext>
            </a:extLst>
          </p:cNvPr>
          <p:cNvGrpSpPr/>
          <p:nvPr/>
        </p:nvGrpSpPr>
        <p:grpSpPr>
          <a:xfrm>
            <a:off x="4495262" y="4726168"/>
            <a:ext cx="192777" cy="409613"/>
            <a:chOff x="5488646" y="1319525"/>
            <a:chExt cx="212501" cy="451523"/>
          </a:xfrm>
          <a:solidFill>
            <a:schemeClr val="tx1">
              <a:lumMod val="75000"/>
              <a:lumOff val="25000"/>
            </a:schemeClr>
          </a:solidFill>
        </p:grpSpPr>
        <p:sp>
          <p:nvSpPr>
            <p:cNvPr id="98" name="フローチャート: 結合子 97">
              <a:extLst>
                <a:ext uri="{FF2B5EF4-FFF2-40B4-BE49-F238E27FC236}">
                  <a16:creationId xmlns:a16="http://schemas.microsoft.com/office/drawing/2014/main" id="{E280183C-E62C-0A7D-514E-4DF16AFAFF2E}"/>
                </a:ext>
              </a:extLst>
            </p:cNvPr>
            <p:cNvSpPr/>
            <p:nvPr/>
          </p:nvSpPr>
          <p:spPr>
            <a:xfrm>
              <a:off x="5520427" y="1319525"/>
              <a:ext cx="145636" cy="167121"/>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99" name="フローチャート: 論理積ゲート 98">
              <a:extLst>
                <a:ext uri="{FF2B5EF4-FFF2-40B4-BE49-F238E27FC236}">
                  <a16:creationId xmlns:a16="http://schemas.microsoft.com/office/drawing/2014/main" id="{9981C5EB-1DFD-5FAC-55A2-6232E720288D}"/>
                </a:ext>
              </a:extLst>
            </p:cNvPr>
            <p:cNvSpPr/>
            <p:nvPr/>
          </p:nvSpPr>
          <p:spPr>
            <a:xfrm rot="16200000">
              <a:off x="5438853" y="1508754"/>
              <a:ext cx="312087" cy="212501"/>
            </a:xfrm>
            <a:prstGeom prst="flowChartDelay">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grpSp>
      <p:pic>
        <p:nvPicPr>
          <p:cNvPr id="100" name="図 99">
            <a:extLst>
              <a:ext uri="{FF2B5EF4-FFF2-40B4-BE49-F238E27FC236}">
                <a16:creationId xmlns:a16="http://schemas.microsoft.com/office/drawing/2014/main" id="{2B1F0C7B-9A55-D31D-48EF-59706B135BB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988" b="98805" l="5505" r="93578">
                        <a14:foregroundMark x1="9174" y1="9163" x2="9174" y2="9163"/>
                        <a14:foregroundMark x1="5505" y1="7171" x2="17125" y2="13546"/>
                        <a14:foregroundMark x1="13456" y1="4781" x2="5505" y2="7968"/>
                        <a14:foregroundMark x1="18043" y1="3586" x2="21407" y2="8566"/>
                        <a14:foregroundMark x1="85321" y1="17530" x2="90214" y2="36056"/>
                        <a14:foregroundMark x1="93578" y1="38247" x2="91743" y2="43825"/>
                        <a14:foregroundMark x1="67890" y1="58566" x2="57798" y2="63347"/>
                        <a14:foregroundMark x1="53517" y1="60359" x2="55963" y2="72112"/>
                        <a14:foregroundMark x1="66361" y1="60359" x2="63914" y2="77490"/>
                        <a14:foregroundMark x1="36086" y1="89641" x2="37003" y2="98805"/>
                        <a14:foregroundMark x1="34251" y1="90040" x2="32722" y2="97610"/>
                        <a14:foregroundMark x1="16208" y1="7570" x2="7951" y2="2988"/>
                        <a14:foregroundMark x1="45566" y1="89841" x2="31804" y2="96813"/>
                      </a14:backgroundRemoval>
                    </a14:imgEffect>
                  </a14:imgLayer>
                </a14:imgProps>
              </a:ext>
            </a:extLst>
          </a:blip>
          <a:stretch>
            <a:fillRect/>
          </a:stretch>
        </p:blipFill>
        <p:spPr>
          <a:xfrm>
            <a:off x="6369080" y="5067783"/>
            <a:ext cx="360871" cy="553998"/>
          </a:xfrm>
          <a:prstGeom prst="rect">
            <a:avLst/>
          </a:prstGeom>
        </p:spPr>
      </p:pic>
      <p:sp>
        <p:nvSpPr>
          <p:cNvPr id="103" name="テキスト ボックス 102">
            <a:extLst>
              <a:ext uri="{FF2B5EF4-FFF2-40B4-BE49-F238E27FC236}">
                <a16:creationId xmlns:a16="http://schemas.microsoft.com/office/drawing/2014/main" id="{A2B168BB-89FF-79E6-79F8-358BE0611612}"/>
              </a:ext>
            </a:extLst>
          </p:cNvPr>
          <p:cNvSpPr txBox="1"/>
          <p:nvPr/>
        </p:nvSpPr>
        <p:spPr>
          <a:xfrm>
            <a:off x="3551998" y="5643822"/>
            <a:ext cx="3290025" cy="553998"/>
          </a:xfrm>
          <a:prstGeom prst="rect">
            <a:avLst/>
          </a:prstGeom>
          <a:noFill/>
        </p:spPr>
        <p:txBody>
          <a:bodyPr wrap="square" rtlCol="0">
            <a:spAutoFit/>
          </a:bodyPr>
          <a:lstStyle/>
          <a:p>
            <a:pPr algn="r"/>
            <a:r>
              <a:rPr kumimoji="1" lang="ja-JP" altLang="en-US" sz="1000" kern="0" dirty="0">
                <a:latin typeface="Meiryo UI" panose="020B0604030504040204" pitchFamily="50" charset="-128"/>
                <a:ea typeface="Meiryo UI" panose="020B0604030504040204" pitchFamily="50" charset="-128"/>
              </a:rPr>
              <a:t>大企業向け税制</a:t>
            </a:r>
            <a:r>
              <a:rPr kumimoji="1" lang="en-US" altLang="ja-JP" sz="1000" kern="0" dirty="0">
                <a:latin typeface="Meiryo UI" panose="020B0604030504040204" pitchFamily="50" charset="-128"/>
                <a:ea typeface="Meiryo UI" panose="020B0604030504040204" pitchFamily="50" charset="-128"/>
              </a:rPr>
              <a:t>……</a:t>
            </a:r>
            <a:r>
              <a:rPr kumimoji="1" lang="en-US" altLang="ja-JP" sz="1000" b="1" kern="0" dirty="0">
                <a:latin typeface="Meiryo UI" panose="020B0604030504040204" pitchFamily="50" charset="-128"/>
                <a:ea typeface="Meiryo UI" panose="020B0604030504040204" pitchFamily="50" charset="-128"/>
              </a:rPr>
              <a:t>2025</a:t>
            </a:r>
            <a:r>
              <a:rPr kumimoji="1" lang="ja-JP" altLang="en-US" sz="1000" b="1" kern="0" dirty="0">
                <a:latin typeface="Meiryo UI" panose="020B0604030504040204" pitchFamily="50" charset="-128"/>
                <a:ea typeface="Meiryo UI" panose="020B0604030504040204" pitchFamily="50" charset="-128"/>
              </a:rPr>
              <a:t>年度末で廃止</a:t>
            </a:r>
            <a:endParaRPr kumimoji="1" lang="en-US" altLang="ja-JP" sz="1000" b="1" kern="0" dirty="0">
              <a:latin typeface="Meiryo UI" panose="020B0604030504040204" pitchFamily="50" charset="-128"/>
              <a:ea typeface="Meiryo UI" panose="020B0604030504040204" pitchFamily="50" charset="-128"/>
            </a:endParaRPr>
          </a:p>
          <a:p>
            <a:pPr algn="r"/>
            <a:r>
              <a:rPr kumimoji="1" lang="ja-JP" altLang="en-US" sz="1000" kern="0" dirty="0">
                <a:latin typeface="Meiryo UI" panose="020B0604030504040204" pitchFamily="50" charset="-128"/>
                <a:ea typeface="Meiryo UI" panose="020B0604030504040204" pitchFamily="50" charset="-128"/>
              </a:rPr>
              <a:t>中堅企業向け税制</a:t>
            </a:r>
            <a:r>
              <a:rPr kumimoji="1" lang="en-US" altLang="ja-JP" sz="1000" kern="0" dirty="0">
                <a:latin typeface="Meiryo UI" panose="020B0604030504040204" pitchFamily="50" charset="-128"/>
                <a:ea typeface="Meiryo UI" panose="020B0604030504040204" pitchFamily="50" charset="-128"/>
              </a:rPr>
              <a:t>…</a:t>
            </a:r>
            <a:r>
              <a:rPr kumimoji="1" lang="en-US" altLang="ja-JP" sz="1000" b="1" kern="0" dirty="0">
                <a:latin typeface="Meiryo UI" panose="020B0604030504040204" pitchFamily="50" charset="-128"/>
                <a:ea typeface="Meiryo UI" panose="020B0604030504040204" pitchFamily="50" charset="-128"/>
              </a:rPr>
              <a:t>2026</a:t>
            </a:r>
            <a:r>
              <a:rPr kumimoji="1" lang="ja-JP" altLang="en-US" sz="1000" b="1" kern="0" dirty="0">
                <a:latin typeface="Meiryo UI" panose="020B0604030504040204" pitchFamily="50" charset="-128"/>
                <a:ea typeface="Meiryo UI" panose="020B0604030504040204" pitchFamily="50" charset="-128"/>
              </a:rPr>
              <a:t>年度末で廃止</a:t>
            </a:r>
            <a:endParaRPr kumimoji="1" lang="en-US" altLang="ja-JP" sz="1000" b="1" kern="0" dirty="0">
              <a:latin typeface="Meiryo UI" panose="020B0604030504040204" pitchFamily="50" charset="-128"/>
              <a:ea typeface="Meiryo UI" panose="020B0604030504040204" pitchFamily="50" charset="-128"/>
            </a:endParaRPr>
          </a:p>
          <a:p>
            <a:pPr algn="r"/>
            <a:r>
              <a:rPr kumimoji="1" lang="ja-JP" altLang="en-US" sz="1000" kern="0" dirty="0">
                <a:latin typeface="Meiryo UI" panose="020B0604030504040204" pitchFamily="50" charset="-128"/>
                <a:ea typeface="Meiryo UI" panose="020B0604030504040204" pitchFamily="50" charset="-128"/>
              </a:rPr>
              <a:t>教育訓練費増加による上乗せ措置</a:t>
            </a:r>
            <a:r>
              <a:rPr kumimoji="1" lang="en-US" altLang="ja-JP" sz="1000" kern="0" dirty="0">
                <a:latin typeface="Meiryo UI" panose="020B0604030504040204" pitchFamily="50" charset="-128"/>
                <a:ea typeface="Meiryo UI" panose="020B0604030504040204" pitchFamily="50" charset="-128"/>
              </a:rPr>
              <a:t>…</a:t>
            </a:r>
            <a:r>
              <a:rPr kumimoji="1" lang="en-US" altLang="ja-JP" sz="1000" b="1" kern="0" dirty="0">
                <a:solidFill>
                  <a:srgbClr val="FF0000"/>
                </a:solidFill>
                <a:latin typeface="Meiryo UI" panose="020B0604030504040204" pitchFamily="50" charset="-128"/>
                <a:ea typeface="Meiryo UI" panose="020B0604030504040204" pitchFamily="50" charset="-128"/>
              </a:rPr>
              <a:t>2025</a:t>
            </a:r>
            <a:r>
              <a:rPr kumimoji="1" lang="ja-JP" altLang="en-US" sz="1000" b="1" kern="0" dirty="0">
                <a:solidFill>
                  <a:srgbClr val="FF0000"/>
                </a:solidFill>
                <a:latin typeface="Meiryo UI" panose="020B0604030504040204" pitchFamily="50" charset="-128"/>
                <a:ea typeface="Meiryo UI" panose="020B0604030504040204" pitchFamily="50" charset="-128"/>
              </a:rPr>
              <a:t>年度末で廃止</a:t>
            </a:r>
            <a:endParaRPr kumimoji="1" lang="en-US" altLang="ja-JP" sz="1000" b="1" kern="0" dirty="0">
              <a:solidFill>
                <a:srgbClr val="FF0000"/>
              </a:solidFill>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571EBE03-1A1B-03F7-70DA-553777D9F16A}"/>
              </a:ext>
            </a:extLst>
          </p:cNvPr>
          <p:cNvSpPr txBox="1"/>
          <p:nvPr/>
        </p:nvSpPr>
        <p:spPr>
          <a:xfrm>
            <a:off x="3727631" y="5695231"/>
            <a:ext cx="769762" cy="246221"/>
          </a:xfrm>
          <a:prstGeom prst="rect">
            <a:avLst/>
          </a:prstGeom>
          <a:noFill/>
        </p:spPr>
        <p:txBody>
          <a:bodyPr wrap="square" rtlCol="0">
            <a:spAutoFit/>
          </a:bodyPr>
          <a:lstStyle/>
          <a:p>
            <a:pPr algn="ctr"/>
            <a:r>
              <a:rPr kumimoji="1" lang="ja-JP" altLang="en-US" sz="1000" b="1" dirty="0">
                <a:solidFill>
                  <a:srgbClr val="FF0000"/>
                </a:solidFill>
                <a:latin typeface="Meiryo UI" panose="020B0604030504040204" pitchFamily="50" charset="-128"/>
                <a:ea typeface="Meiryo UI" panose="020B0604030504040204" pitchFamily="50" charset="-128"/>
              </a:rPr>
              <a:t>一方で</a:t>
            </a:r>
            <a:r>
              <a:rPr kumimoji="1" lang="en-US" altLang="ja-JP" sz="1000" b="1" dirty="0">
                <a:solidFill>
                  <a:srgbClr val="FF0000"/>
                </a:solidFill>
                <a:latin typeface="Meiryo UI" panose="020B0604030504040204" pitchFamily="50" charset="-128"/>
                <a:ea typeface="Meiryo UI" panose="020B0604030504040204" pitchFamily="50" charset="-128"/>
              </a:rPr>
              <a:t>…</a:t>
            </a:r>
          </a:p>
        </p:txBody>
      </p:sp>
      <p:graphicFrame>
        <p:nvGraphicFramePr>
          <p:cNvPr id="113" name="表 6">
            <a:extLst>
              <a:ext uri="{FF2B5EF4-FFF2-40B4-BE49-F238E27FC236}">
                <a16:creationId xmlns:a16="http://schemas.microsoft.com/office/drawing/2014/main" id="{E9894868-0648-29E8-72F8-7CCC4AA4BF85}"/>
              </a:ext>
            </a:extLst>
          </p:cNvPr>
          <p:cNvGraphicFramePr>
            <a:graphicFrameLocks noGrp="1"/>
          </p:cNvGraphicFramePr>
          <p:nvPr>
            <p:extLst>
              <p:ext uri="{D42A27DB-BD31-4B8C-83A1-F6EECF244321}">
                <p14:modId xmlns:p14="http://schemas.microsoft.com/office/powerpoint/2010/main" val="3022053607"/>
              </p:ext>
            </p:extLst>
          </p:nvPr>
        </p:nvGraphicFramePr>
        <p:xfrm>
          <a:off x="308957" y="4622345"/>
          <a:ext cx="3312000" cy="1584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2862545597"/>
                    </a:ext>
                  </a:extLst>
                </a:gridCol>
                <a:gridCol w="1332000">
                  <a:extLst>
                    <a:ext uri="{9D8B030D-6E8A-4147-A177-3AD203B41FA5}">
                      <a16:colId xmlns:a16="http://schemas.microsoft.com/office/drawing/2014/main" val="2662005286"/>
                    </a:ext>
                  </a:extLst>
                </a:gridCol>
                <a:gridCol w="1116000">
                  <a:extLst>
                    <a:ext uri="{9D8B030D-6E8A-4147-A177-3AD203B41FA5}">
                      <a16:colId xmlns:a16="http://schemas.microsoft.com/office/drawing/2014/main" val="998789750"/>
                    </a:ext>
                  </a:extLst>
                </a:gridCol>
              </a:tblGrid>
              <a:tr h="198000">
                <a:tc rowSpan="2">
                  <a:txBody>
                    <a:bodyPr/>
                    <a:lstStyle/>
                    <a:p>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36000" marR="0" marT="36000" marB="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lnTlToBr w="6350" cap="flat" cmpd="sng" algn="ctr">
                      <a:solidFill>
                        <a:schemeClr val="tx1">
                          <a:lumMod val="85000"/>
                          <a:lumOff val="15000"/>
                        </a:schemeClr>
                      </a:solidFill>
                      <a:prstDash val="solid"/>
                      <a:round/>
                      <a:headEnd type="none" w="med" len="med"/>
                      <a:tailEnd type="none" w="med" len="med"/>
                    </a:lnTlToBr>
                    <a:solidFill>
                      <a:schemeClr val="accent6">
                        <a:lumMod val="75000"/>
                      </a:schemeClr>
                    </a:solidFill>
                  </a:tcPr>
                </a:tc>
                <a:tc gridSpan="2">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中小企業（資本金１億円以下）</a:t>
                      </a:r>
                    </a:p>
                  </a:txBody>
                  <a:tcPr marT="0" marB="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6">
                        <a:lumMod val="75000"/>
                      </a:schemeClr>
                    </a:solidFill>
                  </a:tcPr>
                </a:tc>
                <a:tc hMerge="1">
                  <a:txBody>
                    <a:bodyPr/>
                    <a:lstStyle/>
                    <a:p>
                      <a:endParaRPr kumimoji="1" lang="ja-JP" altLang="en-US" sz="1400" dirty="0"/>
                    </a:p>
                  </a:txBody>
                  <a:tcPr anchor="ctr"/>
                </a:tc>
                <a:extLst>
                  <a:ext uri="{0D108BD9-81ED-4DB2-BD59-A6C34878D82A}">
                    <a16:rowId xmlns:a16="http://schemas.microsoft.com/office/drawing/2014/main" val="1252352428"/>
                  </a:ext>
                </a:extLst>
              </a:tr>
              <a:tr h="198000">
                <a:tc vMerge="1">
                  <a:txBody>
                    <a:bodyPr/>
                    <a:lstStyle/>
                    <a:p>
                      <a:endParaRPr kumimoji="1" lang="ja-JP" altLang="en-US" sz="1200" dirty="0">
                        <a:latin typeface="+mn-ea"/>
                        <a:ea typeface="+mn-ea"/>
                      </a:endParaRPr>
                    </a:p>
                  </a:txBody>
                  <a:tcPr marL="36000" marR="0" marT="0" marB="0" anchor="ctr">
                    <a:solidFill>
                      <a:schemeClr val="accent6">
                        <a:lumMod val="20000"/>
                        <a:lumOff val="80000"/>
                      </a:schemeClr>
                    </a:solidFill>
                  </a:tcPr>
                </a:tc>
                <a:tc>
                  <a:txBody>
                    <a:bodyPr/>
                    <a:lstStyle/>
                    <a:p>
                      <a:pPr algn="ctr"/>
                      <a:r>
                        <a:rPr kumimoji="1" lang="ja-JP" altLang="en-US" sz="900" dirty="0">
                          <a:solidFill>
                            <a:schemeClr val="tx1">
                              <a:lumMod val="95000"/>
                              <a:lumOff val="5000"/>
                            </a:schemeClr>
                          </a:solidFill>
                          <a:latin typeface="Meiryo UI" panose="020B0604030504040204" pitchFamily="50" charset="-128"/>
                          <a:ea typeface="Meiryo UI" panose="020B0604030504040204" pitchFamily="50" charset="-128"/>
                        </a:rPr>
                        <a:t>要件</a:t>
                      </a:r>
                    </a:p>
                  </a:txBody>
                  <a:tcPr marL="0" marR="0" marT="0" marB="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900" dirty="0">
                          <a:solidFill>
                            <a:schemeClr val="tx1">
                              <a:lumMod val="95000"/>
                              <a:lumOff val="5000"/>
                            </a:schemeClr>
                          </a:solidFill>
                          <a:latin typeface="Meiryo UI" panose="020B0604030504040204" pitchFamily="50" charset="-128"/>
                          <a:ea typeface="Meiryo UI" panose="020B0604030504040204" pitchFamily="50" charset="-128"/>
                        </a:rPr>
                        <a:t>税額控除率</a:t>
                      </a:r>
                      <a:endPar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4061892"/>
                  </a:ext>
                </a:extLst>
              </a:tr>
              <a:tr h="324000">
                <a:tc>
                  <a:txBody>
                    <a:bodyPr/>
                    <a:lstStyle/>
                    <a:p>
                      <a:pPr algn="ctr"/>
                      <a:r>
                        <a:rPr kumimoji="1" lang="ja-JP" altLang="en-US" sz="900" dirty="0">
                          <a:solidFill>
                            <a:schemeClr val="tx1">
                              <a:lumMod val="95000"/>
                              <a:lumOff val="5000"/>
                            </a:schemeClr>
                          </a:solidFill>
                          <a:latin typeface="Meiryo UI" panose="020B0604030504040204" pitchFamily="50" charset="-128"/>
                          <a:ea typeface="Meiryo UI" panose="020B0604030504040204" pitchFamily="50" charset="-128"/>
                        </a:rPr>
                        <a:t>基本</a:t>
                      </a:r>
                    </a:p>
                  </a:txBody>
                  <a:tcPr marL="0" marR="0" marT="0" marB="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900" b="1" u="sng" dirty="0">
                          <a:solidFill>
                            <a:schemeClr val="tx1">
                              <a:lumMod val="95000"/>
                              <a:lumOff val="5000"/>
                            </a:schemeClr>
                          </a:solidFill>
                          <a:latin typeface="Meiryo UI" panose="020B0604030504040204" pitchFamily="50" charset="-128"/>
                          <a:ea typeface="Meiryo UI" panose="020B0604030504040204" pitchFamily="50" charset="-128"/>
                        </a:rPr>
                        <a:t>雇用者全体</a:t>
                      </a:r>
                      <a:r>
                        <a:rPr kumimoji="1" lang="ja-JP" altLang="en-US" sz="900" dirty="0">
                          <a:solidFill>
                            <a:schemeClr val="tx1">
                              <a:lumMod val="85000"/>
                              <a:lumOff val="15000"/>
                            </a:schemeClr>
                          </a:solidFill>
                          <a:latin typeface="Meiryo UI" panose="020B0604030504040204" pitchFamily="50" charset="-128"/>
                          <a:ea typeface="Meiryo UI" panose="020B0604030504040204" pitchFamily="50" charset="-128"/>
                        </a:rPr>
                        <a:t>の給与総額</a:t>
                      </a:r>
                      <a:endParaRPr kumimoji="1" lang="en-US" altLang="ja-JP" sz="900"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sz="900" dirty="0">
                          <a:solidFill>
                            <a:schemeClr val="tx1">
                              <a:lumMod val="85000"/>
                              <a:lumOff val="15000"/>
                            </a:schemeClr>
                          </a:solidFill>
                          <a:latin typeface="Meiryo UI" panose="020B0604030504040204" pitchFamily="50" charset="-128"/>
                          <a:ea typeface="Meiryo UI" panose="020B0604030504040204" pitchFamily="50" charset="-128"/>
                        </a:rPr>
                        <a:t>増加率</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a:t>
                      </a: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rPr>
                        <a:t>1.5</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％以上</a:t>
                      </a:r>
                    </a:p>
                  </a:txBody>
                  <a:tcPr marL="0" marR="0" marT="0" marB="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tcPr>
                </a:tc>
                <a:tc>
                  <a:txBody>
                    <a:bodyPr/>
                    <a:lstStyle/>
                    <a:p>
                      <a:pPr algn="ctr"/>
                      <a:r>
                        <a:rPr kumimoji="1" lang="ja-JP" altLang="en-US" sz="900" dirty="0">
                          <a:solidFill>
                            <a:schemeClr val="tx1">
                              <a:lumMod val="85000"/>
                              <a:lumOff val="15000"/>
                            </a:schemeClr>
                          </a:solidFill>
                          <a:latin typeface="Meiryo UI" panose="020B0604030504040204" pitchFamily="50" charset="-128"/>
                          <a:ea typeface="Meiryo UI" panose="020B0604030504040204" pitchFamily="50" charset="-128"/>
                        </a:rPr>
                        <a:t>給与増加額</a:t>
                      </a:r>
                      <a:endParaRPr kumimoji="1" lang="en-US" altLang="ja-JP" sz="900"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en-US" altLang="ja-JP" sz="9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rPr>
                        <a:t>15%</a:t>
                      </a:r>
                      <a:endPar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tcPr>
                </a:tc>
                <a:extLst>
                  <a:ext uri="{0D108BD9-81ED-4DB2-BD59-A6C34878D82A}">
                    <a16:rowId xmlns:a16="http://schemas.microsoft.com/office/drawing/2014/main" val="3016521099"/>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kern="1200" dirty="0">
                          <a:solidFill>
                            <a:schemeClr val="tx1">
                              <a:lumMod val="95000"/>
                              <a:lumOff val="5000"/>
                            </a:schemeClr>
                          </a:solidFill>
                          <a:latin typeface="Meiryo UI" panose="020B0604030504040204" pitchFamily="50" charset="-128"/>
                          <a:ea typeface="Meiryo UI" panose="020B0604030504040204" pitchFamily="50" charset="-128"/>
                          <a:cs typeface="+mn-cs"/>
                        </a:rPr>
                        <a:t>繰越控除措置</a:t>
                      </a:r>
                      <a:endParaRPr kumimoji="1" lang="en-US" altLang="ja-JP" sz="900" b="0" kern="1200" dirty="0">
                        <a:solidFill>
                          <a:schemeClr val="tx1">
                            <a:lumMod val="95000"/>
                            <a:lumOff val="5000"/>
                          </a:schemeClr>
                        </a:solidFill>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6">
                        <a:lumMod val="40000"/>
                        <a:lumOff val="60000"/>
                      </a:schemeClr>
                    </a:solidFill>
                  </a:tcPr>
                </a:tc>
                <a:tc gridSpan="2">
                  <a:txBody>
                    <a:bodyPr/>
                    <a:lstStyle/>
                    <a:p>
                      <a:pPr algn="ctr"/>
                      <a:r>
                        <a:rPr kumimoji="1" lang="ja-JP" altLang="en-US" sz="900" b="0" kern="1200" dirty="0">
                          <a:solidFill>
                            <a:schemeClr val="tx1">
                              <a:lumMod val="85000"/>
                              <a:lumOff val="15000"/>
                            </a:schemeClr>
                          </a:solidFill>
                          <a:latin typeface="Meiryo UI" panose="020B0604030504040204" pitchFamily="50" charset="-128"/>
                          <a:ea typeface="Meiryo UI" panose="020B0604030504040204" pitchFamily="50" charset="-128"/>
                          <a:cs typeface="+mn-cs"/>
                        </a:rPr>
                        <a:t>繰越期間５年間</a:t>
                      </a:r>
                    </a:p>
                  </a:txBody>
                  <a:tcPr marL="0" marR="0" marT="0" marB="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173213720"/>
                  </a:ext>
                </a:extLst>
              </a:tr>
              <a:tr h="324000">
                <a:tc>
                  <a:txBody>
                    <a:bodyPr/>
                    <a:lstStyle/>
                    <a:p>
                      <a:pPr algn="ctr"/>
                      <a:r>
                        <a:rPr kumimoji="1" lang="ja-JP" altLang="en-US" sz="900" dirty="0">
                          <a:solidFill>
                            <a:schemeClr val="tx1">
                              <a:lumMod val="95000"/>
                              <a:lumOff val="5000"/>
                            </a:schemeClr>
                          </a:solidFill>
                          <a:latin typeface="Meiryo UI" panose="020B0604030504040204" pitchFamily="50" charset="-128"/>
                          <a:ea typeface="Meiryo UI" panose="020B0604030504040204" pitchFamily="50" charset="-128"/>
                        </a:rPr>
                        <a:t>上乗せ①</a:t>
                      </a:r>
                      <a:endParaRPr kumimoji="1" lang="en-US" altLang="ja-JP" sz="900" dirty="0">
                        <a:solidFill>
                          <a:schemeClr val="tx1">
                            <a:lumMod val="95000"/>
                            <a:lumOff val="5000"/>
                          </a:schemeClr>
                        </a:solidFill>
                        <a:latin typeface="Meiryo UI" panose="020B0604030504040204" pitchFamily="50" charset="-128"/>
                        <a:ea typeface="Meiryo UI" panose="020B0604030504040204" pitchFamily="50" charset="-128"/>
                      </a:endParaRPr>
                    </a:p>
                    <a:p>
                      <a:pPr algn="ctr"/>
                      <a:r>
                        <a:rPr kumimoji="1" lang="ja-JP" altLang="en-US" sz="900" dirty="0">
                          <a:solidFill>
                            <a:schemeClr val="tx1">
                              <a:lumMod val="95000"/>
                              <a:lumOff val="5000"/>
                            </a:schemeClr>
                          </a:solidFill>
                          <a:latin typeface="Meiryo UI" panose="020B0604030504040204" pitchFamily="50" charset="-128"/>
                          <a:ea typeface="Meiryo UI" panose="020B0604030504040204" pitchFamily="50" charset="-128"/>
                        </a:rPr>
                        <a:t>（賃上げ）</a:t>
                      </a:r>
                    </a:p>
                  </a:txBody>
                  <a:tcPr marL="0" marR="0" marT="0" marB="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900" dirty="0">
                          <a:solidFill>
                            <a:schemeClr val="tx1">
                              <a:lumMod val="85000"/>
                              <a:lumOff val="15000"/>
                            </a:schemeClr>
                          </a:solidFill>
                          <a:latin typeface="Meiryo UI" panose="020B0604030504040204" pitchFamily="50" charset="-128"/>
                          <a:ea typeface="Meiryo UI" panose="020B0604030504040204" pitchFamily="50" charset="-128"/>
                        </a:rPr>
                        <a:t>対前年度</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a:t>
                      </a: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rPr>
                        <a:t>2.5</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％以上</a:t>
                      </a:r>
                      <a:endPar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endParaRPr>
                    </a:p>
                  </a:txBody>
                  <a:tcPr marL="0" marR="0" marT="0" marB="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tcPr>
                </a:tc>
                <a:tc>
                  <a:txBody>
                    <a:bodyPr/>
                    <a:lstStyle/>
                    <a:p>
                      <a:pPr algn="ct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a:t>
                      </a:r>
                      <a:r>
                        <a:rPr kumimoji="1" lang="en-US" altLang="ja-JP" sz="900" b="1" dirty="0">
                          <a:solidFill>
                            <a:schemeClr val="tx1">
                              <a:lumMod val="95000"/>
                              <a:lumOff val="5000"/>
                            </a:schemeClr>
                          </a:solidFill>
                          <a:latin typeface="Meiryo UI" panose="020B0604030504040204" pitchFamily="50" charset="-128"/>
                          <a:ea typeface="Meiryo UI" panose="020B0604030504040204" pitchFamily="50" charset="-128"/>
                        </a:rPr>
                        <a:t>15</a:t>
                      </a: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a:t>
                      </a:r>
                    </a:p>
                  </a:txBody>
                  <a:tcPr marL="0" marR="0" marT="0" marB="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tcPr>
                </a:tc>
                <a:extLst>
                  <a:ext uri="{0D108BD9-81ED-4DB2-BD59-A6C34878D82A}">
                    <a16:rowId xmlns:a16="http://schemas.microsoft.com/office/drawing/2014/main" val="4146625581"/>
                  </a:ext>
                </a:extLst>
              </a:tr>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lumMod val="95000"/>
                              <a:lumOff val="5000"/>
                            </a:schemeClr>
                          </a:solidFill>
                          <a:latin typeface="Meiryo UI" panose="020B0604030504040204" pitchFamily="50" charset="-128"/>
                          <a:ea typeface="Meiryo UI" panose="020B0604030504040204" pitchFamily="50" charset="-128"/>
                          <a:cs typeface="+mn-cs"/>
                        </a:rPr>
                        <a:t>上乗せ②</a:t>
                      </a:r>
                      <a:endParaRPr kumimoji="1" lang="en-US" altLang="ja-JP" sz="900" kern="1200" dirty="0">
                        <a:solidFill>
                          <a:schemeClr val="tx1">
                            <a:lumMod val="95000"/>
                            <a:lumOff val="5000"/>
                          </a:schemeClr>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lumMod val="95000"/>
                              <a:lumOff val="5000"/>
                            </a:schemeClr>
                          </a:solidFill>
                          <a:latin typeface="Meiryo UI" panose="020B0604030504040204" pitchFamily="50" charset="-128"/>
                          <a:ea typeface="Meiryo UI" panose="020B0604030504040204" pitchFamily="50" charset="-128"/>
                          <a:cs typeface="+mn-cs"/>
                        </a:rPr>
                        <a:t>（両立支援等）</a:t>
                      </a:r>
                    </a:p>
                  </a:txBody>
                  <a:tcPr marL="0" marR="0" marT="0" marB="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6">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kern="1200" dirty="0">
                          <a:solidFill>
                            <a:schemeClr val="tx1">
                              <a:lumMod val="85000"/>
                              <a:lumOff val="15000"/>
                            </a:schemeClr>
                          </a:solidFill>
                          <a:latin typeface="Meiryo UI" panose="020B0604030504040204" pitchFamily="50" charset="-128"/>
                          <a:ea typeface="Meiryo UI" panose="020B0604030504040204" pitchFamily="50" charset="-128"/>
                          <a:cs typeface="+mn-cs"/>
                        </a:rPr>
                        <a:t>「くるみん認定」または「えるぼし認定」</a:t>
                      </a:r>
                      <a:endParaRPr kumimoji="1" lang="en-US" altLang="ja-JP" sz="900" b="0" kern="1200" dirty="0">
                        <a:solidFill>
                          <a:schemeClr val="tx1">
                            <a:lumMod val="85000"/>
                            <a:lumOff val="15000"/>
                          </a:schemeClr>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kern="1200" dirty="0">
                          <a:solidFill>
                            <a:schemeClr val="tx1">
                              <a:lumMod val="85000"/>
                              <a:lumOff val="15000"/>
                            </a:schemeClr>
                          </a:solidFill>
                          <a:latin typeface="Meiryo UI" panose="020B0604030504040204" pitchFamily="50" charset="-128"/>
                          <a:ea typeface="Meiryo UI" panose="020B0604030504040204" pitchFamily="50" charset="-128"/>
                          <a:cs typeface="+mn-cs"/>
                        </a:rPr>
                        <a:t>の認定を受けた企業は</a:t>
                      </a:r>
                      <a:r>
                        <a:rPr kumimoji="1" lang="ja-JP" altLang="en-US" sz="900" b="1" kern="1200" dirty="0">
                          <a:solidFill>
                            <a:schemeClr val="tx1">
                              <a:lumMod val="95000"/>
                              <a:lumOff val="5000"/>
                            </a:schemeClr>
                          </a:solidFill>
                          <a:latin typeface="Meiryo UI" panose="020B0604030504040204" pitchFamily="50" charset="-128"/>
                          <a:ea typeface="Meiryo UI" panose="020B0604030504040204" pitchFamily="50" charset="-128"/>
                          <a:cs typeface="+mn-cs"/>
                        </a:rPr>
                        <a:t>＋</a:t>
                      </a:r>
                      <a:r>
                        <a:rPr kumimoji="1" lang="en-US" altLang="ja-JP" sz="900" b="1" kern="1200" dirty="0">
                          <a:solidFill>
                            <a:schemeClr val="tx1">
                              <a:lumMod val="95000"/>
                              <a:lumOff val="5000"/>
                            </a:schemeClr>
                          </a:solidFill>
                          <a:latin typeface="Meiryo UI" panose="020B0604030504040204" pitchFamily="50" charset="-128"/>
                          <a:ea typeface="Meiryo UI" panose="020B0604030504040204" pitchFamily="50" charset="-128"/>
                          <a:cs typeface="+mn-cs"/>
                        </a:rPr>
                        <a:t>5</a:t>
                      </a:r>
                      <a:r>
                        <a:rPr kumimoji="1" lang="ja-JP" altLang="en-US" sz="900" b="1" kern="1200" dirty="0">
                          <a:solidFill>
                            <a:schemeClr val="tx1">
                              <a:lumMod val="95000"/>
                              <a:lumOff val="5000"/>
                            </a:schemeClr>
                          </a:solidFill>
                          <a:latin typeface="Meiryo UI" panose="020B0604030504040204" pitchFamily="50" charset="-128"/>
                          <a:ea typeface="Meiryo UI" panose="020B0604030504040204" pitchFamily="50" charset="-128"/>
                          <a:cs typeface="+mn-cs"/>
                        </a:rPr>
                        <a:t>％上乗せ</a:t>
                      </a:r>
                      <a:endParaRPr kumimoji="1" lang="en-US" altLang="ja-JP" sz="900" b="1" kern="1200" dirty="0">
                        <a:solidFill>
                          <a:schemeClr val="tx1">
                            <a:lumMod val="95000"/>
                            <a:lumOff val="5000"/>
                          </a:schemeClr>
                        </a:solidFill>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565686329"/>
                  </a:ext>
                </a:extLst>
              </a:tr>
            </a:tbl>
          </a:graphicData>
        </a:graphic>
      </p:graphicFrame>
      <p:pic>
        <p:nvPicPr>
          <p:cNvPr id="117" name="Picture 4" descr="給与明細書のイラスト">
            <a:extLst>
              <a:ext uri="{FF2B5EF4-FFF2-40B4-BE49-F238E27FC236}">
                <a16:creationId xmlns:a16="http://schemas.microsoft.com/office/drawing/2014/main" id="{DB35C035-3DD9-A312-04C8-2CB75762E3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8922" y="4016869"/>
            <a:ext cx="649280" cy="587598"/>
          </a:xfrm>
          <a:prstGeom prst="rect">
            <a:avLst/>
          </a:prstGeom>
          <a:noFill/>
          <a:extLst>
            <a:ext uri="{909E8E84-426E-40DD-AFC4-6F175D3DCCD1}">
              <a14:hiddenFill xmlns:a14="http://schemas.microsoft.com/office/drawing/2010/main">
                <a:solidFill>
                  <a:srgbClr val="FFFFFF"/>
                </a:solidFill>
              </a14:hiddenFill>
            </a:ext>
          </a:extLst>
        </p:spPr>
      </p:pic>
      <p:sp>
        <p:nvSpPr>
          <p:cNvPr id="121" name="四角形: 角を丸くする 120">
            <a:extLst>
              <a:ext uri="{FF2B5EF4-FFF2-40B4-BE49-F238E27FC236}">
                <a16:creationId xmlns:a16="http://schemas.microsoft.com/office/drawing/2014/main" id="{A52B3A8F-03C0-2C32-0040-6E6290A762BD}"/>
              </a:ext>
            </a:extLst>
          </p:cNvPr>
          <p:cNvSpPr/>
          <p:nvPr/>
        </p:nvSpPr>
        <p:spPr>
          <a:xfrm>
            <a:off x="120237" y="6382920"/>
            <a:ext cx="3672000" cy="97976"/>
          </a:xfrm>
          <a:prstGeom prst="roundRect">
            <a:avLst>
              <a:gd name="adj" fmla="val 50000"/>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122" name="テキスト ボックス 121">
            <a:extLst>
              <a:ext uri="{FF2B5EF4-FFF2-40B4-BE49-F238E27FC236}">
                <a16:creationId xmlns:a16="http://schemas.microsoft.com/office/drawing/2014/main" id="{0453DF77-E059-9322-F7F4-AAB811EFECD5}"/>
              </a:ext>
            </a:extLst>
          </p:cNvPr>
          <p:cNvSpPr txBox="1"/>
          <p:nvPr/>
        </p:nvSpPr>
        <p:spPr>
          <a:xfrm>
            <a:off x="13516" y="6250590"/>
            <a:ext cx="4461415" cy="287771"/>
          </a:xfrm>
          <a:prstGeom prst="rect">
            <a:avLst/>
          </a:prstGeom>
          <a:noFill/>
        </p:spPr>
        <p:txBody>
          <a:bodyPr wrap="square" rtlCol="0">
            <a:spAutoFit/>
          </a:bodyPr>
          <a:lstStyle/>
          <a:p>
            <a:pPr defTabSz="1161368"/>
            <a:r>
              <a:rPr lang="ja-JP" altLang="en-US" sz="1270" b="1" dirty="0">
                <a:latin typeface="メイリオ" panose="020B0604030504040204" pitchFamily="50" charset="-128"/>
                <a:ea typeface="メイリオ" panose="020B0604030504040204" pitchFamily="50" charset="-128"/>
              </a:rPr>
              <a:t> ②少額減価償却資産の損金算入特例の延長・拡充</a:t>
            </a:r>
            <a:endParaRPr lang="en-US" altLang="ja-JP" sz="1270" b="1" dirty="0">
              <a:latin typeface="メイリオ" panose="020B0604030504040204" pitchFamily="50" charset="-128"/>
              <a:ea typeface="メイリオ" panose="020B0604030504040204" pitchFamily="50" charset="-128"/>
            </a:endParaRPr>
          </a:p>
        </p:txBody>
      </p:sp>
      <p:sp>
        <p:nvSpPr>
          <p:cNvPr id="123" name="角丸四角形 24">
            <a:extLst>
              <a:ext uri="{FF2B5EF4-FFF2-40B4-BE49-F238E27FC236}">
                <a16:creationId xmlns:a16="http://schemas.microsoft.com/office/drawing/2014/main" id="{F66D29D9-0CE8-8CB9-54CF-5ABD967BC8FE}"/>
              </a:ext>
            </a:extLst>
          </p:cNvPr>
          <p:cNvSpPr/>
          <p:nvPr/>
        </p:nvSpPr>
        <p:spPr>
          <a:xfrm>
            <a:off x="345873" y="6551172"/>
            <a:ext cx="3882540" cy="303718"/>
          </a:xfrm>
          <a:prstGeom prst="roundRect">
            <a:avLst>
              <a:gd name="adj" fmla="val 14006"/>
            </a:avLst>
          </a:prstGeom>
          <a:solidFill>
            <a:srgbClr val="EAEAF2"/>
          </a:solidFill>
          <a:ln w="38100" cmpd="thickThi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500" dirty="0">
              <a:solidFill>
                <a:schemeClr val="tx1">
                  <a:lumMod val="95000"/>
                  <a:lumOff val="5000"/>
                </a:schemeClr>
              </a:solidFill>
            </a:endParaRPr>
          </a:p>
        </p:txBody>
      </p:sp>
      <p:sp>
        <p:nvSpPr>
          <p:cNvPr id="124" name="角丸四角形 11">
            <a:extLst>
              <a:ext uri="{FF2B5EF4-FFF2-40B4-BE49-F238E27FC236}">
                <a16:creationId xmlns:a16="http://schemas.microsoft.com/office/drawing/2014/main" id="{37E7CBBE-0DD4-FF49-AEE7-E0543B890F95}"/>
              </a:ext>
            </a:extLst>
          </p:cNvPr>
          <p:cNvSpPr/>
          <p:nvPr/>
        </p:nvSpPr>
        <p:spPr>
          <a:xfrm>
            <a:off x="299711" y="6533227"/>
            <a:ext cx="3943685" cy="287771"/>
          </a:xfrm>
          <a:prstGeom prst="roundRect">
            <a:avLst>
              <a:gd name="adj" fmla="val 87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2659" bIns="0" rtlCol="0" anchor="ctr"/>
          <a:lstStyle/>
          <a:p>
            <a:pPr marL="195955" indent="-326592"/>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 </a:t>
            </a:r>
            <a:r>
              <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rPr>
              <a:t>３年間延長</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し、</a:t>
            </a:r>
            <a:r>
              <a:rPr kumimoji="1" lang="ja-JP" altLang="en-US" sz="1200" b="1" dirty="0">
                <a:solidFill>
                  <a:schemeClr val="tx1">
                    <a:lumMod val="95000"/>
                    <a:lumOff val="5000"/>
                  </a:schemeClr>
                </a:solidFill>
                <a:latin typeface="Meiryo UI" panose="020B0604030504040204" pitchFamily="50" charset="-128"/>
                <a:ea typeface="Meiryo UI" panose="020B0604030504040204" pitchFamily="50" charset="-128"/>
              </a:rPr>
              <a:t>対象となる取得価額を</a:t>
            </a:r>
            <a:r>
              <a:rPr kumimoji="1" lang="en-US" altLang="ja-JP" sz="1200" b="1" dirty="0">
                <a:solidFill>
                  <a:srgbClr val="FF0000"/>
                </a:solidFill>
                <a:latin typeface="Meiryo UI" panose="020B0604030504040204" pitchFamily="50" charset="-128"/>
                <a:ea typeface="Meiryo UI" panose="020B0604030504040204" pitchFamily="50" charset="-128"/>
              </a:rPr>
              <a:t>40</a:t>
            </a:r>
            <a:r>
              <a:rPr kumimoji="1" lang="ja-JP" altLang="en-US" sz="1200" b="1" dirty="0">
                <a:solidFill>
                  <a:srgbClr val="FF0000"/>
                </a:solidFill>
                <a:latin typeface="Meiryo UI" panose="020B0604030504040204" pitchFamily="50" charset="-128"/>
                <a:ea typeface="Meiryo UI" panose="020B0604030504040204" pitchFamily="50" charset="-128"/>
              </a:rPr>
              <a:t>万円に引上げ</a:t>
            </a:r>
            <a:endParaRPr kumimoji="1" lang="en-US" altLang="ja-JP" sz="1050" b="1" u="sng" dirty="0">
              <a:solidFill>
                <a:srgbClr val="FF0000"/>
              </a:solidFill>
              <a:highlight>
                <a:srgbClr val="FFFF00"/>
              </a:highlight>
              <a:latin typeface="Meiryo UI" panose="020B0604030504040204" pitchFamily="50" charset="-128"/>
              <a:ea typeface="Meiryo UI" panose="020B0604030504040204" pitchFamily="50" charset="-128"/>
            </a:endParaRPr>
          </a:p>
        </p:txBody>
      </p:sp>
      <p:graphicFrame>
        <p:nvGraphicFramePr>
          <p:cNvPr id="125" name="表 124">
            <a:extLst>
              <a:ext uri="{FF2B5EF4-FFF2-40B4-BE49-F238E27FC236}">
                <a16:creationId xmlns:a16="http://schemas.microsoft.com/office/drawing/2014/main" id="{338C8220-E53C-7405-07F6-EF87E4BD229F}"/>
              </a:ext>
            </a:extLst>
          </p:cNvPr>
          <p:cNvGraphicFramePr>
            <a:graphicFrameLocks noGrp="1"/>
          </p:cNvGraphicFramePr>
          <p:nvPr>
            <p:extLst>
              <p:ext uri="{D42A27DB-BD31-4B8C-83A1-F6EECF244321}">
                <p14:modId xmlns:p14="http://schemas.microsoft.com/office/powerpoint/2010/main" val="2752104509"/>
              </p:ext>
            </p:extLst>
          </p:nvPr>
        </p:nvGraphicFramePr>
        <p:xfrm>
          <a:off x="157837" y="6944871"/>
          <a:ext cx="3816000" cy="632386"/>
        </p:xfrm>
        <a:graphic>
          <a:graphicData uri="http://schemas.openxmlformats.org/drawingml/2006/table">
            <a:tbl>
              <a:tblPr firstRow="1" bandRow="1">
                <a:tableStyleId>{F5AB1C69-6EDB-4FF4-983F-18BD219EF322}</a:tableStyleId>
              </a:tblPr>
              <a:tblGrid>
                <a:gridCol w="1296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1584000">
                  <a:extLst>
                    <a:ext uri="{9D8B030D-6E8A-4147-A177-3AD203B41FA5}">
                      <a16:colId xmlns:a16="http://schemas.microsoft.com/office/drawing/2014/main" val="2913250474"/>
                    </a:ext>
                  </a:extLst>
                </a:gridCol>
              </a:tblGrid>
              <a:tr h="180000">
                <a:tc>
                  <a:txBody>
                    <a:bodyPr/>
                    <a:lstStyle/>
                    <a:p>
                      <a:pPr algn="ct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取得価額</a:t>
                      </a:r>
                    </a:p>
                  </a:txBody>
                  <a:tcPr marL="68513" marR="68513" marT="31613" marB="31613"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償却方法</a:t>
                      </a:r>
                    </a:p>
                  </a:txBody>
                  <a:tcPr marL="68513" marR="68513" marT="31613" marB="31613"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900" b="1" dirty="0">
                          <a:solidFill>
                            <a:schemeClr val="tx1">
                              <a:lumMod val="95000"/>
                              <a:lumOff val="5000"/>
                            </a:schemeClr>
                          </a:solidFill>
                          <a:latin typeface="Meiryo UI" panose="020B0604030504040204" pitchFamily="50" charset="-128"/>
                          <a:ea typeface="Meiryo UI" panose="020B0604030504040204" pitchFamily="50" charset="-128"/>
                        </a:rPr>
                        <a:t>対象企業</a:t>
                      </a:r>
                    </a:p>
                  </a:txBody>
                  <a:tcPr marL="68513" marR="68513" marT="31613" marB="31613"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32000">
                <a:tc>
                  <a:txBody>
                    <a:bodyPr/>
                    <a:lstStyle/>
                    <a:p>
                      <a:pPr algn="ctr"/>
                      <a:r>
                        <a:rPr kumimoji="1" lang="en-US" altLang="ja-JP" sz="900" b="1" kern="1200" dirty="0">
                          <a:solidFill>
                            <a:srgbClr val="FF0000"/>
                          </a:solidFill>
                          <a:latin typeface="Meiryo UI" panose="020B0604030504040204" pitchFamily="50" charset="-128"/>
                          <a:ea typeface="Meiryo UI" panose="020B0604030504040204" pitchFamily="50" charset="-128"/>
                          <a:cs typeface="+mn-cs"/>
                        </a:rPr>
                        <a:t>40</a:t>
                      </a:r>
                      <a:r>
                        <a:rPr kumimoji="1" lang="ja-JP" altLang="en-US" sz="900" b="1" kern="1200" dirty="0">
                          <a:solidFill>
                            <a:srgbClr val="FF0000"/>
                          </a:solidFill>
                          <a:latin typeface="Meiryo UI" panose="020B0604030504040204" pitchFamily="50" charset="-128"/>
                          <a:ea typeface="Meiryo UI" panose="020B0604030504040204" pitchFamily="50" charset="-128"/>
                          <a:cs typeface="+mn-cs"/>
                        </a:rPr>
                        <a:t>万円未満</a:t>
                      </a:r>
                      <a:endParaRPr kumimoji="1" lang="en-US" altLang="ja-JP" sz="900" b="1" kern="1200" dirty="0">
                        <a:solidFill>
                          <a:srgbClr val="FF0000"/>
                        </a:solidFill>
                        <a:latin typeface="Meiryo UI" panose="020B0604030504040204" pitchFamily="50" charset="-128"/>
                        <a:ea typeface="Meiryo UI" panose="020B0604030504040204" pitchFamily="50" charset="-128"/>
                        <a:cs typeface="+mn-cs"/>
                      </a:endParaRPr>
                    </a:p>
                    <a:p>
                      <a:pPr algn="ctr"/>
                      <a:r>
                        <a:rPr kumimoji="1" lang="ja-JP" altLang="en-US" sz="900" b="0" dirty="0">
                          <a:solidFill>
                            <a:schemeClr val="tx1">
                              <a:lumMod val="85000"/>
                              <a:lumOff val="15000"/>
                            </a:schemeClr>
                          </a:solidFill>
                          <a:latin typeface="Meiryo UI" panose="020B0604030504040204" pitchFamily="50" charset="-128"/>
                          <a:ea typeface="Meiryo UI" panose="020B0604030504040204" pitchFamily="50" charset="-128"/>
                        </a:rPr>
                        <a:t>（合計</a:t>
                      </a:r>
                      <a:r>
                        <a:rPr kumimoji="1" lang="en-US" altLang="ja-JP" sz="900" b="0" dirty="0">
                          <a:solidFill>
                            <a:schemeClr val="tx1">
                              <a:lumMod val="85000"/>
                              <a:lumOff val="15000"/>
                            </a:schemeClr>
                          </a:solidFill>
                          <a:latin typeface="Meiryo UI" panose="020B0604030504040204" pitchFamily="50" charset="-128"/>
                          <a:ea typeface="Meiryo UI" panose="020B0604030504040204" pitchFamily="50" charset="-128"/>
                        </a:rPr>
                        <a:t>300</a:t>
                      </a:r>
                      <a:r>
                        <a:rPr kumimoji="1" lang="ja-JP" altLang="en-US" sz="900" b="0" dirty="0">
                          <a:solidFill>
                            <a:schemeClr val="tx1">
                              <a:lumMod val="85000"/>
                              <a:lumOff val="15000"/>
                            </a:schemeClr>
                          </a:solidFill>
                          <a:latin typeface="Meiryo UI" panose="020B0604030504040204" pitchFamily="50" charset="-128"/>
                          <a:ea typeface="Meiryo UI" panose="020B0604030504040204" pitchFamily="50" charset="-128"/>
                        </a:rPr>
                        <a:t>万円まで）</a:t>
                      </a:r>
                    </a:p>
                  </a:txBody>
                  <a:tcPr marL="68513" marR="68513" marT="31613" marB="31613"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kumimoji="1" lang="ja-JP" altLang="en-US" sz="900" b="0" dirty="0">
                          <a:solidFill>
                            <a:schemeClr val="tx1">
                              <a:lumMod val="85000"/>
                              <a:lumOff val="15000"/>
                            </a:schemeClr>
                          </a:solidFill>
                          <a:latin typeface="Meiryo UI" panose="020B0604030504040204" pitchFamily="50" charset="-128"/>
                          <a:ea typeface="Meiryo UI" panose="020B0604030504040204" pitchFamily="50" charset="-128"/>
                        </a:rPr>
                        <a:t>即時償却</a:t>
                      </a:r>
                      <a:endParaRPr kumimoji="1" lang="en-US" altLang="ja-JP" sz="900" b="0"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sz="900" b="0" dirty="0">
                          <a:solidFill>
                            <a:schemeClr val="tx1">
                              <a:lumMod val="85000"/>
                              <a:lumOff val="15000"/>
                            </a:schemeClr>
                          </a:solidFill>
                          <a:latin typeface="Meiryo UI" panose="020B0604030504040204" pitchFamily="50" charset="-128"/>
                          <a:ea typeface="Meiryo UI" panose="020B0604030504040204" pitchFamily="50" charset="-128"/>
                        </a:rPr>
                        <a:t>（全額損金算入）</a:t>
                      </a:r>
                    </a:p>
                  </a:txBody>
                  <a:tcPr marL="0" marR="0" marT="31613" marB="31613"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defRPr/>
                      </a:pPr>
                      <a:r>
                        <a:rPr lang="ja-JP" altLang="en-US" sz="900" b="0" dirty="0">
                          <a:solidFill>
                            <a:schemeClr val="tx1">
                              <a:lumMod val="85000"/>
                              <a:lumOff val="15000"/>
                            </a:schemeClr>
                          </a:solidFill>
                          <a:latin typeface="Meiryo UI" panose="020B0604030504040204" pitchFamily="50" charset="-128"/>
                          <a:ea typeface="Meiryo UI" panose="020B0604030504040204" pitchFamily="50" charset="-128"/>
                        </a:rPr>
                        <a:t>中小企業</a:t>
                      </a:r>
                      <a:endParaRPr lang="en-US" altLang="ja-JP" sz="900" b="0" dirty="0">
                        <a:solidFill>
                          <a:schemeClr val="tx1">
                            <a:lumMod val="85000"/>
                            <a:lumOff val="15000"/>
                          </a:schemeClr>
                        </a:solidFill>
                        <a:latin typeface="Meiryo UI" panose="020B0604030504040204" pitchFamily="50" charset="-128"/>
                        <a:ea typeface="Meiryo UI"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1" kern="1200" dirty="0">
                          <a:solidFill>
                            <a:srgbClr val="FF0000"/>
                          </a:solidFill>
                          <a:latin typeface="Meiryo UI" panose="020B0604030504040204" pitchFamily="50" charset="-128"/>
                          <a:ea typeface="Meiryo UI" panose="020B0604030504040204" pitchFamily="50" charset="-128"/>
                          <a:cs typeface="+mn-cs"/>
                        </a:rPr>
                        <a:t>（従業員が</a:t>
                      </a:r>
                      <a:r>
                        <a:rPr kumimoji="1" lang="en-US" altLang="ja-JP" sz="900" b="1" kern="1200" dirty="0">
                          <a:solidFill>
                            <a:srgbClr val="FF0000"/>
                          </a:solidFill>
                          <a:latin typeface="Meiryo UI" panose="020B0604030504040204" pitchFamily="50" charset="-128"/>
                          <a:ea typeface="Meiryo UI" panose="020B0604030504040204" pitchFamily="50" charset="-128"/>
                          <a:cs typeface="+mn-cs"/>
                        </a:rPr>
                        <a:t>400</a:t>
                      </a:r>
                      <a:r>
                        <a:rPr kumimoji="1" lang="ja-JP" altLang="en-US" sz="900" b="1" kern="1200" dirty="0">
                          <a:solidFill>
                            <a:srgbClr val="FF0000"/>
                          </a:solidFill>
                          <a:latin typeface="Meiryo UI" panose="020B0604030504040204" pitchFamily="50" charset="-128"/>
                          <a:ea typeface="Meiryo UI" panose="020B0604030504040204" pitchFamily="50" charset="-128"/>
                          <a:cs typeface="+mn-cs"/>
                        </a:rPr>
                        <a:t>人以下）</a:t>
                      </a:r>
                      <a:endParaRPr kumimoji="1" lang="en-US" altLang="ja-JP" sz="900" b="1" kern="1200" dirty="0">
                        <a:solidFill>
                          <a:srgbClr val="FF0000"/>
                        </a:solidFill>
                        <a:latin typeface="Meiryo UI" panose="020B0604030504040204" pitchFamily="50" charset="-128"/>
                        <a:ea typeface="Meiryo UI" panose="020B0604030504040204" pitchFamily="50" charset="-128"/>
                        <a:cs typeface="+mn-cs"/>
                      </a:endParaRPr>
                    </a:p>
                  </a:txBody>
                  <a:tcPr marL="68513" marR="68513" marT="31613" marB="31613"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7" name="四角形: 角を丸くする 126">
            <a:extLst>
              <a:ext uri="{FF2B5EF4-FFF2-40B4-BE49-F238E27FC236}">
                <a16:creationId xmlns:a16="http://schemas.microsoft.com/office/drawing/2014/main" id="{1A5ACF1C-0A66-1782-9B89-2C021195E1E5}"/>
              </a:ext>
            </a:extLst>
          </p:cNvPr>
          <p:cNvSpPr/>
          <p:nvPr/>
        </p:nvSpPr>
        <p:spPr>
          <a:xfrm>
            <a:off x="212922" y="6956162"/>
            <a:ext cx="337576" cy="176164"/>
          </a:xfrm>
          <a:prstGeom prst="roundRect">
            <a:avLst>
              <a:gd name="adj" fmla="val 36492"/>
            </a:avLst>
          </a:prstGeom>
          <a:solidFill>
            <a:schemeClr val="accent6">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 rtlCol="0" anchor="ctr"/>
          <a:lstStyle/>
          <a:p>
            <a:pPr algn="ctr"/>
            <a:r>
              <a:rPr kumimoji="1" lang="ja-JP" altLang="en-US" sz="900" dirty="0">
                <a:solidFill>
                  <a:schemeClr val="bg1"/>
                </a:solidFill>
                <a:latin typeface="Meiryo UI" panose="020B0604030504040204" pitchFamily="50" charset="-128"/>
                <a:ea typeface="Meiryo UI" panose="020B0604030504040204" pitchFamily="50" charset="-128"/>
              </a:rPr>
              <a:t>拡充</a:t>
            </a:r>
          </a:p>
        </p:txBody>
      </p:sp>
      <p:sp>
        <p:nvSpPr>
          <p:cNvPr id="1024" name="四角形: 角を丸くする 1023">
            <a:extLst>
              <a:ext uri="{FF2B5EF4-FFF2-40B4-BE49-F238E27FC236}">
                <a16:creationId xmlns:a16="http://schemas.microsoft.com/office/drawing/2014/main" id="{B9FB1F41-DDEF-ECF0-13D6-32A675A45199}"/>
              </a:ext>
            </a:extLst>
          </p:cNvPr>
          <p:cNvSpPr/>
          <p:nvPr/>
        </p:nvSpPr>
        <p:spPr>
          <a:xfrm>
            <a:off x="2485571" y="6957174"/>
            <a:ext cx="425936" cy="176164"/>
          </a:xfrm>
          <a:prstGeom prst="roundRect">
            <a:avLst>
              <a:gd name="adj" fmla="val 28382"/>
            </a:avLst>
          </a:prstGeom>
          <a:solidFill>
            <a:srgbClr val="FF797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 rtlCol="0" anchor="ctr"/>
          <a:lstStyle/>
          <a:p>
            <a:pPr algn="ctr"/>
            <a:r>
              <a:rPr kumimoji="1" lang="ja-JP" altLang="en-US" sz="900" dirty="0">
                <a:solidFill>
                  <a:schemeClr val="bg1"/>
                </a:solidFill>
                <a:latin typeface="Meiryo UI" panose="020B0604030504040204" pitchFamily="50" charset="-128"/>
                <a:ea typeface="Meiryo UI" panose="020B0604030504040204" pitchFamily="50" charset="-128"/>
              </a:rPr>
              <a:t>見直し</a:t>
            </a:r>
          </a:p>
        </p:txBody>
      </p:sp>
      <p:sp>
        <p:nvSpPr>
          <p:cNvPr id="1025" name="四角形: 角を丸くする 1024">
            <a:extLst>
              <a:ext uri="{FF2B5EF4-FFF2-40B4-BE49-F238E27FC236}">
                <a16:creationId xmlns:a16="http://schemas.microsoft.com/office/drawing/2014/main" id="{ABE14B20-D2E1-61CF-7B2D-FBA1069082EB}"/>
              </a:ext>
            </a:extLst>
          </p:cNvPr>
          <p:cNvSpPr/>
          <p:nvPr/>
        </p:nvSpPr>
        <p:spPr>
          <a:xfrm>
            <a:off x="4201082" y="7073709"/>
            <a:ext cx="1946309" cy="418125"/>
          </a:xfrm>
          <a:prstGeom prst="roundRect">
            <a:avLst>
              <a:gd name="adj" fmla="val 14696"/>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98"/>
          </a:p>
        </p:txBody>
      </p:sp>
      <p:sp>
        <p:nvSpPr>
          <p:cNvPr id="1027" name="テキスト ボックス 1026">
            <a:extLst>
              <a:ext uri="{FF2B5EF4-FFF2-40B4-BE49-F238E27FC236}">
                <a16:creationId xmlns:a16="http://schemas.microsoft.com/office/drawing/2014/main" id="{FD7C2E3B-A4BB-02F7-8B9F-3BFC105CB1EA}"/>
              </a:ext>
            </a:extLst>
          </p:cNvPr>
          <p:cNvSpPr txBox="1"/>
          <p:nvPr/>
        </p:nvSpPr>
        <p:spPr>
          <a:xfrm>
            <a:off x="4164987" y="7093958"/>
            <a:ext cx="2018500" cy="430887"/>
          </a:xfrm>
          <a:prstGeom prst="rect">
            <a:avLst/>
          </a:prstGeom>
          <a:noFill/>
        </p:spPr>
        <p:txBody>
          <a:bodyPr wrap="square" rtlCol="0">
            <a:spAutoFit/>
          </a:bodyPr>
          <a:lstStyle/>
          <a:p>
            <a:pPr algn="ctr"/>
            <a:r>
              <a:rPr kumimoji="1" lang="ja-JP" altLang="en-US" sz="1100" b="1" dirty="0">
                <a:solidFill>
                  <a:srgbClr val="233616"/>
                </a:solidFill>
                <a:latin typeface="メイリオ" panose="020B0604030504040204" pitchFamily="50" charset="-128"/>
                <a:ea typeface="メイリオ" panose="020B0604030504040204" pitchFamily="50" charset="-128"/>
              </a:rPr>
              <a:t>商工会議所の要望により</a:t>
            </a:r>
          </a:p>
          <a:p>
            <a:pPr algn="ctr"/>
            <a:r>
              <a:rPr kumimoji="1" lang="ja-JP" altLang="en-US" sz="1100" b="1" dirty="0">
                <a:solidFill>
                  <a:srgbClr val="233616"/>
                </a:solidFill>
                <a:latin typeface="メイリオ" panose="020B0604030504040204" pitchFamily="50" charset="-128"/>
                <a:ea typeface="メイリオ" panose="020B0604030504040204" pitchFamily="50" charset="-128"/>
              </a:rPr>
              <a:t>対象となる取得価額が引上げ</a:t>
            </a:r>
            <a:endParaRPr kumimoji="1" lang="ja-JP" altLang="en-US" sz="1100" b="1" dirty="0">
              <a:solidFill>
                <a:srgbClr val="233616"/>
              </a:solidFill>
            </a:endParaRPr>
          </a:p>
        </p:txBody>
      </p:sp>
      <p:pic>
        <p:nvPicPr>
          <p:cNvPr id="1029" name="図 1028">
            <a:extLst>
              <a:ext uri="{FF2B5EF4-FFF2-40B4-BE49-F238E27FC236}">
                <a16:creationId xmlns:a16="http://schemas.microsoft.com/office/drawing/2014/main" id="{D3A4B37F-616A-CD31-B4FB-91341F224D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988" b="98805" l="5505" r="93578">
                        <a14:foregroundMark x1="9174" y1="9163" x2="9174" y2="9163"/>
                        <a14:foregroundMark x1="5505" y1="7171" x2="17125" y2="13546"/>
                        <a14:foregroundMark x1="13456" y1="4781" x2="5505" y2="7968"/>
                        <a14:foregroundMark x1="18043" y1="3586" x2="21407" y2="8566"/>
                        <a14:foregroundMark x1="85321" y1="17530" x2="90214" y2="36056"/>
                        <a14:foregroundMark x1="93578" y1="38247" x2="91743" y2="43825"/>
                        <a14:foregroundMark x1="67890" y1="58566" x2="57798" y2="63347"/>
                        <a14:foregroundMark x1="53517" y1="60359" x2="55963" y2="72112"/>
                        <a14:foregroundMark x1="66361" y1="60359" x2="63914" y2="77490"/>
                        <a14:foregroundMark x1="36086" y1="89641" x2="37003" y2="98805"/>
                        <a14:foregroundMark x1="34251" y1="90040" x2="32722" y2="97610"/>
                        <a14:foregroundMark x1="16208" y1="7570" x2="7951" y2="2988"/>
                        <a14:foregroundMark x1="45566" y1="89841" x2="31804" y2="96813"/>
                      </a14:backgroundRemoval>
                    </a14:imgEffect>
                  </a14:imgLayer>
                </a14:imgProps>
              </a:ext>
            </a:extLst>
          </a:blip>
          <a:stretch>
            <a:fillRect/>
          </a:stretch>
        </p:blipFill>
        <p:spPr>
          <a:xfrm>
            <a:off x="6063684" y="6826621"/>
            <a:ext cx="475774" cy="730393"/>
          </a:xfrm>
          <a:prstGeom prst="rect">
            <a:avLst/>
          </a:prstGeom>
        </p:spPr>
      </p:pic>
      <p:pic>
        <p:nvPicPr>
          <p:cNvPr id="1030" name="Picture 4">
            <a:extLst>
              <a:ext uri="{FF2B5EF4-FFF2-40B4-BE49-F238E27FC236}">
                <a16:creationId xmlns:a16="http://schemas.microsoft.com/office/drawing/2014/main" id="{A2155102-F117-8024-7C43-C3489DCF92E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9335" y="6472865"/>
            <a:ext cx="675180" cy="5131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2">
            <a:extLst>
              <a:ext uri="{FF2B5EF4-FFF2-40B4-BE49-F238E27FC236}">
                <a16:creationId xmlns:a16="http://schemas.microsoft.com/office/drawing/2014/main" id="{69226392-7835-9693-DDA6-A42246F9B8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937916">
            <a:off x="5677830" y="6374751"/>
            <a:ext cx="326780" cy="447492"/>
          </a:xfrm>
          <a:prstGeom prst="rect">
            <a:avLst/>
          </a:prstGeom>
          <a:noFill/>
          <a:extLst>
            <a:ext uri="{909E8E84-426E-40DD-AFC4-6F175D3DCCD1}">
              <a14:hiddenFill xmlns:a14="http://schemas.microsoft.com/office/drawing/2010/main">
                <a:solidFill>
                  <a:srgbClr val="FFFFFF"/>
                </a:solidFill>
              </a14:hiddenFill>
            </a:ext>
          </a:extLst>
        </p:spPr>
      </p:pic>
      <p:sp>
        <p:nvSpPr>
          <p:cNvPr id="1032" name="四角形: 角を丸くする 1031">
            <a:extLst>
              <a:ext uri="{FF2B5EF4-FFF2-40B4-BE49-F238E27FC236}">
                <a16:creationId xmlns:a16="http://schemas.microsoft.com/office/drawing/2014/main" id="{EFAFFD57-AD3F-CC29-C50F-C8B285C215B6}"/>
              </a:ext>
            </a:extLst>
          </p:cNvPr>
          <p:cNvSpPr/>
          <p:nvPr/>
        </p:nvSpPr>
        <p:spPr>
          <a:xfrm>
            <a:off x="120237" y="7765825"/>
            <a:ext cx="4140000" cy="97976"/>
          </a:xfrm>
          <a:prstGeom prst="roundRect">
            <a:avLst>
              <a:gd name="adj" fmla="val 50000"/>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1033" name="テキスト ボックス 1032">
            <a:extLst>
              <a:ext uri="{FF2B5EF4-FFF2-40B4-BE49-F238E27FC236}">
                <a16:creationId xmlns:a16="http://schemas.microsoft.com/office/drawing/2014/main" id="{0FE67ED2-A387-F6BA-6C58-B247222864A9}"/>
              </a:ext>
            </a:extLst>
          </p:cNvPr>
          <p:cNvSpPr txBox="1"/>
          <p:nvPr/>
        </p:nvSpPr>
        <p:spPr>
          <a:xfrm>
            <a:off x="13516" y="7633495"/>
            <a:ext cx="4461415" cy="287771"/>
          </a:xfrm>
          <a:prstGeom prst="rect">
            <a:avLst/>
          </a:prstGeom>
          <a:noFill/>
        </p:spPr>
        <p:txBody>
          <a:bodyPr wrap="square" rtlCol="0">
            <a:spAutoFit/>
          </a:bodyPr>
          <a:lstStyle/>
          <a:p>
            <a:pPr defTabSz="1161368"/>
            <a:r>
              <a:rPr lang="ja-JP" altLang="en-US" sz="1270" b="1" dirty="0">
                <a:solidFill>
                  <a:schemeClr val="tx1">
                    <a:lumMod val="95000"/>
                    <a:lumOff val="5000"/>
                  </a:schemeClr>
                </a:solidFill>
                <a:latin typeface="メイリオ" panose="020B0604030504040204" pitchFamily="50" charset="-128"/>
                <a:ea typeface="メイリオ" panose="020B0604030504040204" pitchFamily="50" charset="-128"/>
              </a:rPr>
              <a:t> ③従業員への「食事補助」に対する非課税上限の引上げ</a:t>
            </a:r>
            <a:endParaRPr lang="en-US" altLang="ja-JP" sz="127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034" name="角丸四角形 24">
            <a:extLst>
              <a:ext uri="{FF2B5EF4-FFF2-40B4-BE49-F238E27FC236}">
                <a16:creationId xmlns:a16="http://schemas.microsoft.com/office/drawing/2014/main" id="{9806504B-595C-D6F8-B443-C40CF72845DC}"/>
              </a:ext>
            </a:extLst>
          </p:cNvPr>
          <p:cNvSpPr/>
          <p:nvPr/>
        </p:nvSpPr>
        <p:spPr>
          <a:xfrm>
            <a:off x="345873" y="7921377"/>
            <a:ext cx="3046443" cy="303718"/>
          </a:xfrm>
          <a:prstGeom prst="roundRect">
            <a:avLst>
              <a:gd name="adj" fmla="val 14006"/>
            </a:avLst>
          </a:prstGeom>
          <a:solidFill>
            <a:srgbClr val="EAEAF2"/>
          </a:solidFill>
          <a:ln w="38100" cmpd="thickThi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500" dirty="0">
              <a:solidFill>
                <a:schemeClr val="tx1">
                  <a:lumMod val="95000"/>
                  <a:lumOff val="5000"/>
                </a:schemeClr>
              </a:solidFill>
            </a:endParaRPr>
          </a:p>
        </p:txBody>
      </p:sp>
      <p:sp>
        <p:nvSpPr>
          <p:cNvPr id="1035" name="角丸四角形 11">
            <a:extLst>
              <a:ext uri="{FF2B5EF4-FFF2-40B4-BE49-F238E27FC236}">
                <a16:creationId xmlns:a16="http://schemas.microsoft.com/office/drawing/2014/main" id="{263D460F-6162-4DF2-6E59-AAF3AD3471AD}"/>
              </a:ext>
            </a:extLst>
          </p:cNvPr>
          <p:cNvSpPr/>
          <p:nvPr/>
        </p:nvSpPr>
        <p:spPr>
          <a:xfrm>
            <a:off x="345873" y="7911202"/>
            <a:ext cx="3046443" cy="287771"/>
          </a:xfrm>
          <a:prstGeom prst="roundRect">
            <a:avLst>
              <a:gd name="adj" fmla="val 87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2659" bIns="0" rtlCol="0" anchor="ctr"/>
          <a:lstStyle/>
          <a:p>
            <a:pPr marL="195955" indent="-326592"/>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 非課税上限額を</a:t>
            </a:r>
            <a:r>
              <a:rPr kumimoji="1" lang="ja-JP" altLang="en-US" sz="1200" b="1" dirty="0">
                <a:solidFill>
                  <a:srgbClr val="FF0000"/>
                </a:solidFill>
                <a:latin typeface="Meiryo UI" panose="020B0604030504040204" pitchFamily="50" charset="-128"/>
                <a:ea typeface="Meiryo UI" panose="020B0604030504040204" pitchFamily="50" charset="-128"/>
              </a:rPr>
              <a:t>月額</a:t>
            </a:r>
            <a:r>
              <a:rPr kumimoji="1" lang="en-US" altLang="ja-JP" sz="1200" b="1" dirty="0">
                <a:solidFill>
                  <a:srgbClr val="FF0000"/>
                </a:solidFill>
                <a:latin typeface="Meiryo UI" panose="020B0604030504040204" pitchFamily="50" charset="-128"/>
                <a:ea typeface="Meiryo UI" panose="020B0604030504040204" pitchFamily="50" charset="-128"/>
              </a:rPr>
              <a:t>7,500</a:t>
            </a:r>
            <a:r>
              <a:rPr kumimoji="1" lang="ja-JP" altLang="en-US" sz="1200" b="1" dirty="0">
                <a:solidFill>
                  <a:srgbClr val="FF0000"/>
                </a:solidFill>
                <a:latin typeface="Meiryo UI" panose="020B0604030504040204" pitchFamily="50" charset="-128"/>
                <a:ea typeface="Meiryo UI" panose="020B0604030504040204" pitchFamily="50" charset="-128"/>
              </a:rPr>
              <a:t>円に引上げ</a:t>
            </a:r>
            <a:endParaRPr kumimoji="1" lang="en-US" altLang="ja-JP" sz="1050" b="1" u="sng"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54286A26-938D-C7E7-C72A-B023A0253E24}"/>
              </a:ext>
            </a:extLst>
          </p:cNvPr>
          <p:cNvSpPr/>
          <p:nvPr/>
        </p:nvSpPr>
        <p:spPr>
          <a:xfrm>
            <a:off x="105760" y="8686800"/>
            <a:ext cx="6667205" cy="1193882"/>
          </a:xfrm>
          <a:prstGeom prst="rect">
            <a:avLst/>
          </a:prstGeom>
          <a:solidFill>
            <a:srgbClr val="EDF0F9"/>
          </a:solidFill>
          <a:ln w="63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4" name="星: 32 pt 3">
            <a:extLst>
              <a:ext uri="{FF2B5EF4-FFF2-40B4-BE49-F238E27FC236}">
                <a16:creationId xmlns:a16="http://schemas.microsoft.com/office/drawing/2014/main" id="{DFA710D0-1633-A94F-C6D5-20CE1460CD89}"/>
              </a:ext>
            </a:extLst>
          </p:cNvPr>
          <p:cNvSpPr/>
          <p:nvPr/>
        </p:nvSpPr>
        <p:spPr>
          <a:xfrm>
            <a:off x="3097956" y="9562379"/>
            <a:ext cx="1747094" cy="262108"/>
          </a:xfrm>
          <a:prstGeom prst="star32">
            <a:avLst>
              <a:gd name="adj" fmla="val 36236"/>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6" name="Picture 2" descr="小さい会社のビルのイラスト">
            <a:extLst>
              <a:ext uri="{FF2B5EF4-FFF2-40B4-BE49-F238E27FC236}">
                <a16:creationId xmlns:a16="http://schemas.microsoft.com/office/drawing/2014/main" id="{8DCB8808-E637-3475-7A6E-EC4E293F3FC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460" y="8999215"/>
            <a:ext cx="521973" cy="68231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DA5FF720-A48C-3663-33CD-B739A0915585}"/>
              </a:ext>
            </a:extLst>
          </p:cNvPr>
          <p:cNvSpPr txBox="1"/>
          <p:nvPr/>
        </p:nvSpPr>
        <p:spPr>
          <a:xfrm>
            <a:off x="2391718" y="9580500"/>
            <a:ext cx="3222870" cy="261610"/>
          </a:xfrm>
          <a:prstGeom prst="rect">
            <a:avLst/>
          </a:prstGeom>
          <a:noFill/>
        </p:spPr>
        <p:txBody>
          <a:bodyPr wrap="square" rtlCol="0" anchor="ctr">
            <a:spAutoFit/>
          </a:bodyPr>
          <a:lstStyle/>
          <a:p>
            <a:pPr algn="ctr"/>
            <a:r>
              <a:rPr kumimoji="1" lang="en-US" altLang="ja-JP" sz="1050" b="1" u="sng" dirty="0">
                <a:solidFill>
                  <a:srgbClr val="233616"/>
                </a:solidFill>
                <a:latin typeface="メイリオ" panose="020B0604030504040204" pitchFamily="50" charset="-128"/>
                <a:ea typeface="メイリオ" panose="020B0604030504040204" pitchFamily="50" charset="-128"/>
              </a:rPr>
              <a:t>1</a:t>
            </a:r>
            <a:r>
              <a:rPr kumimoji="1" lang="ja-JP" altLang="en-US" sz="1050" b="1" u="sng" dirty="0">
                <a:solidFill>
                  <a:srgbClr val="233616"/>
                </a:solidFill>
                <a:latin typeface="メイリオ" panose="020B0604030504040204" pitchFamily="50" charset="-128"/>
                <a:ea typeface="メイリオ" panose="020B0604030504040204" pitchFamily="50" charset="-128"/>
              </a:rPr>
              <a:t>か月で約</a:t>
            </a:r>
            <a:r>
              <a:rPr kumimoji="1" lang="en-US" altLang="ja-JP" sz="1050" b="1" u="sng" dirty="0">
                <a:solidFill>
                  <a:srgbClr val="233616"/>
                </a:solidFill>
                <a:latin typeface="メイリオ" panose="020B0604030504040204" pitchFamily="50" charset="-128"/>
                <a:ea typeface="メイリオ" panose="020B0604030504040204" pitchFamily="50" charset="-128"/>
              </a:rPr>
              <a:t>7,000</a:t>
            </a:r>
            <a:r>
              <a:rPr kumimoji="1" lang="ja-JP" altLang="en-US" sz="1050" b="1" u="sng" dirty="0">
                <a:solidFill>
                  <a:srgbClr val="233616"/>
                </a:solidFill>
                <a:latin typeface="メイリオ" panose="020B0604030504040204" pitchFamily="50" charset="-128"/>
                <a:ea typeface="メイリオ" panose="020B0604030504040204" pitchFamily="50" charset="-128"/>
              </a:rPr>
              <a:t>円</a:t>
            </a:r>
            <a:r>
              <a:rPr kumimoji="1" lang="en-US" altLang="ja-JP" sz="800" b="1" u="sng" dirty="0">
                <a:solidFill>
                  <a:srgbClr val="233616"/>
                </a:solidFill>
                <a:latin typeface="メイリオ" panose="020B0604030504040204" pitchFamily="50" charset="-128"/>
                <a:ea typeface="メイリオ" panose="020B0604030504040204" pitchFamily="50" charset="-128"/>
              </a:rPr>
              <a:t>※</a:t>
            </a:r>
            <a:r>
              <a:rPr kumimoji="1" lang="ja-JP" altLang="en-US" sz="1050" b="1" u="sng" dirty="0">
                <a:solidFill>
                  <a:srgbClr val="233616"/>
                </a:solidFill>
                <a:latin typeface="メイリオ" panose="020B0604030504040204" pitchFamily="50" charset="-128"/>
                <a:ea typeface="メイリオ" panose="020B0604030504040204" pitchFamily="50" charset="-128"/>
              </a:rPr>
              <a:t>が非課税に！</a:t>
            </a:r>
            <a:endParaRPr kumimoji="1" lang="en-US" altLang="ja-JP" sz="1050" b="1" u="sng" dirty="0">
              <a:solidFill>
                <a:srgbClr val="233616"/>
              </a:solidFill>
              <a:latin typeface="メイリオ" panose="020B0604030504040204" pitchFamily="50" charset="-128"/>
              <a:ea typeface="メイリオ" panose="020B0604030504040204" pitchFamily="50" charset="-128"/>
            </a:endParaRPr>
          </a:p>
        </p:txBody>
      </p:sp>
      <p:sp>
        <p:nvSpPr>
          <p:cNvPr id="12" name="吹き出し: 角を丸めた四角形 11">
            <a:extLst>
              <a:ext uri="{FF2B5EF4-FFF2-40B4-BE49-F238E27FC236}">
                <a16:creationId xmlns:a16="http://schemas.microsoft.com/office/drawing/2014/main" id="{C767F205-F79C-9DC5-44FC-9EC1B5816D12}"/>
              </a:ext>
            </a:extLst>
          </p:cNvPr>
          <p:cNvSpPr/>
          <p:nvPr/>
        </p:nvSpPr>
        <p:spPr>
          <a:xfrm>
            <a:off x="503624" y="9458605"/>
            <a:ext cx="1278061" cy="324181"/>
          </a:xfrm>
          <a:prstGeom prst="wedgeRoundRectCallout">
            <a:avLst>
              <a:gd name="adj1" fmla="val 58186"/>
              <a:gd name="adj2" fmla="val -37156"/>
              <a:gd name="adj3" fmla="val 16667"/>
            </a:avLst>
          </a:prstGeom>
          <a:solidFill>
            <a:srgbClr val="E7E6E6"/>
          </a:solidFill>
          <a:ln w="9525">
            <a:solidFill>
              <a:srgbClr val="928E8E"/>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福利厚生として</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b="1" dirty="0">
                <a:solidFill>
                  <a:schemeClr val="tx1"/>
                </a:solidFill>
                <a:latin typeface="メイリオ" panose="020B0604030504040204" pitchFamily="50" charset="-128"/>
                <a:ea typeface="メイリオ" panose="020B0604030504040204" pitchFamily="50" charset="-128"/>
              </a:rPr>
              <a:t>食事代金の一部を補助</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E3D7C7AF-5060-63C6-B106-335DD7667560}"/>
              </a:ext>
            </a:extLst>
          </p:cNvPr>
          <p:cNvSpPr txBox="1"/>
          <p:nvPr/>
        </p:nvSpPr>
        <p:spPr>
          <a:xfrm>
            <a:off x="224090" y="8932061"/>
            <a:ext cx="1428784" cy="404731"/>
          </a:xfrm>
          <a:prstGeom prst="rect">
            <a:avLst/>
          </a:prstGeom>
          <a:solidFill>
            <a:schemeClr val="bg1"/>
          </a:solidFill>
          <a:ln w="12700">
            <a:solidFill>
              <a:schemeClr val="bg1">
                <a:lumMod val="50000"/>
              </a:schemeClr>
            </a:solidFill>
            <a:prstDash val="sysDash"/>
          </a:ln>
        </p:spPr>
        <p:txBody>
          <a:bodyPr wrap="square" lIns="0" tIns="0" rIns="0" bIns="0" rtlCol="0" anchor="ctr">
            <a:noAutofit/>
          </a:bodyPr>
          <a:lstStyle/>
          <a:p>
            <a:pPr algn="ctr">
              <a:lnSpc>
                <a:spcPts val="1300"/>
              </a:lnSpc>
            </a:pPr>
            <a:r>
              <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定価</a:t>
            </a:r>
            <a:r>
              <a:rPr kumimoji="1"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800</a:t>
            </a:r>
            <a:r>
              <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円の弁当を</a:t>
            </a:r>
            <a:endParaRPr kumimoji="1" lang="en-US" altLang="ja-JP" sz="1000" dirty="0">
              <a:solidFill>
                <a:schemeClr val="tx1">
                  <a:lumMod val="95000"/>
                  <a:lumOff val="5000"/>
                </a:schemeClr>
              </a:solidFill>
              <a:latin typeface="メイリオ" panose="020B0604030504040204" pitchFamily="50" charset="-128"/>
              <a:ea typeface="メイリオ" panose="020B0604030504040204" pitchFamily="50" charset="-128"/>
            </a:endParaRPr>
          </a:p>
          <a:p>
            <a:pPr algn="ctr">
              <a:lnSpc>
                <a:spcPts val="1300"/>
              </a:lnSpc>
            </a:pPr>
            <a:r>
              <a:rPr kumimoji="1" lang="en-US" altLang="ja-JP" sz="1000" dirty="0">
                <a:solidFill>
                  <a:schemeClr val="tx1">
                    <a:lumMod val="95000"/>
                    <a:lumOff val="5000"/>
                  </a:schemeClr>
                </a:solidFill>
                <a:latin typeface="メイリオ" panose="020B0604030504040204" pitchFamily="50" charset="-128"/>
                <a:ea typeface="メイリオ" panose="020B0604030504040204" pitchFamily="50" charset="-128"/>
              </a:rPr>
              <a:t>450</a:t>
            </a:r>
            <a:r>
              <a:rPr kumimoji="1" lang="ja-JP" altLang="en-US" sz="1000" dirty="0">
                <a:solidFill>
                  <a:schemeClr val="tx1">
                    <a:lumMod val="95000"/>
                    <a:lumOff val="5000"/>
                  </a:schemeClr>
                </a:solidFill>
                <a:latin typeface="メイリオ" panose="020B0604030504040204" pitchFamily="50" charset="-128"/>
                <a:ea typeface="メイリオ" panose="020B0604030504040204" pitchFamily="50" charset="-128"/>
              </a:rPr>
              <a:t>円で提供する場合</a:t>
            </a:r>
          </a:p>
        </p:txBody>
      </p:sp>
      <p:sp>
        <p:nvSpPr>
          <p:cNvPr id="21" name="テキスト ボックス 20">
            <a:extLst>
              <a:ext uri="{FF2B5EF4-FFF2-40B4-BE49-F238E27FC236}">
                <a16:creationId xmlns:a16="http://schemas.microsoft.com/office/drawing/2014/main" id="{F01EE387-53B4-9725-3970-5CA2A7E04091}"/>
              </a:ext>
            </a:extLst>
          </p:cNvPr>
          <p:cNvSpPr txBox="1"/>
          <p:nvPr/>
        </p:nvSpPr>
        <p:spPr>
          <a:xfrm>
            <a:off x="95889" y="8678373"/>
            <a:ext cx="2294076" cy="276999"/>
          </a:xfrm>
          <a:prstGeom prst="rect">
            <a:avLst/>
          </a:prstGeom>
          <a:noFill/>
        </p:spPr>
        <p:txBody>
          <a:bodyPr wrap="square" rtlCol="0" anchor="ctr">
            <a:spAutoFit/>
          </a:bodyPr>
          <a:lstStyle/>
          <a:p>
            <a:r>
              <a:rPr kumimoji="1" lang="en-US" altLang="ja-JP" sz="1200" b="1" dirty="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1200" b="1" dirty="0">
                <a:solidFill>
                  <a:schemeClr val="tx1">
                    <a:lumMod val="95000"/>
                    <a:lumOff val="5000"/>
                  </a:schemeClr>
                </a:solidFill>
                <a:latin typeface="メイリオ" panose="020B0604030504040204" pitchFamily="50" charset="-128"/>
                <a:ea typeface="メイリオ" panose="020B0604030504040204" pitchFamily="50" charset="-128"/>
              </a:rPr>
              <a:t>食事補助の例</a:t>
            </a:r>
            <a:r>
              <a:rPr kumimoji="1" lang="en-US" altLang="ja-JP" sz="1200" b="1" dirty="0">
                <a:solidFill>
                  <a:schemeClr val="tx1">
                    <a:lumMod val="95000"/>
                    <a:lumOff val="5000"/>
                  </a:schemeClr>
                </a:solidFill>
                <a:latin typeface="メイリオ" panose="020B0604030504040204" pitchFamily="50" charset="-128"/>
                <a:ea typeface="メイリオ" panose="020B0604030504040204" pitchFamily="50" charset="-128"/>
              </a:rPr>
              <a:t>】</a:t>
            </a:r>
            <a:endParaRPr kumimoji="1" lang="ja-JP" altLang="en-US" sz="120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2" name="角丸四角形 50">
            <a:extLst>
              <a:ext uri="{FF2B5EF4-FFF2-40B4-BE49-F238E27FC236}">
                <a16:creationId xmlns:a16="http://schemas.microsoft.com/office/drawing/2014/main" id="{75F06BD2-D3C5-0039-CB40-2C1AADAABB16}"/>
              </a:ext>
            </a:extLst>
          </p:cNvPr>
          <p:cNvSpPr/>
          <p:nvPr/>
        </p:nvSpPr>
        <p:spPr>
          <a:xfrm>
            <a:off x="38275" y="8212087"/>
            <a:ext cx="6858294" cy="479793"/>
          </a:xfrm>
          <a:prstGeom prst="roundRect">
            <a:avLst>
              <a:gd name="adj" fmla="val 14917"/>
            </a:avLst>
          </a:prstGeom>
          <a:noFill/>
          <a:ln>
            <a:noFill/>
          </a:ln>
        </p:spPr>
        <p:style>
          <a:lnRef idx="2">
            <a:schemeClr val="accent6"/>
          </a:lnRef>
          <a:fillRef idx="1">
            <a:schemeClr val="lt1"/>
          </a:fillRef>
          <a:effectRef idx="0">
            <a:schemeClr val="accent6"/>
          </a:effectRef>
          <a:fontRef idx="minor">
            <a:schemeClr val="dk1"/>
          </a:fontRef>
        </p:style>
        <p:txBody>
          <a:bodyPr bIns="0" rtlCol="0" anchor="ctr"/>
          <a:lstStyle/>
          <a:p>
            <a:pPr marL="171450" indent="-171450">
              <a:spcBef>
                <a:spcPts val="100"/>
              </a:spcBef>
              <a:buFont typeface="Wingdings" panose="05000000000000000000" pitchFamily="2" charset="2"/>
              <a:buChar char="l"/>
              <a:defRPr/>
            </a:pPr>
            <a:r>
              <a:rPr kumimoji="1" lang="ja-JP" altLang="en-US" sz="1050" dirty="0">
                <a:solidFill>
                  <a:schemeClr val="tx1">
                    <a:lumMod val="95000"/>
                    <a:lumOff val="5000"/>
                  </a:schemeClr>
                </a:solidFill>
                <a:latin typeface="メイリオ" panose="020B0604030504040204" pitchFamily="50" charset="-128"/>
                <a:ea typeface="メイリオ" panose="020B0604030504040204" pitchFamily="50" charset="-128"/>
              </a:rPr>
              <a:t>従業員が食事代金の半額以上を負担し、かつ補助額が月額</a:t>
            </a:r>
            <a:r>
              <a:rPr kumimoji="1" lang="en-US" altLang="ja-JP" sz="1050" dirty="0">
                <a:solidFill>
                  <a:schemeClr val="tx1">
                    <a:lumMod val="95000"/>
                    <a:lumOff val="5000"/>
                  </a:schemeClr>
                </a:solidFill>
                <a:latin typeface="メイリオ" panose="020B0604030504040204" pitchFamily="50" charset="-128"/>
                <a:ea typeface="メイリオ" panose="020B0604030504040204" pitchFamily="50" charset="-128"/>
              </a:rPr>
              <a:t>7,500</a:t>
            </a:r>
            <a:r>
              <a:rPr kumimoji="1" lang="ja-JP" altLang="en-US" sz="1050" dirty="0">
                <a:solidFill>
                  <a:schemeClr val="tx1">
                    <a:lumMod val="95000"/>
                    <a:lumOff val="5000"/>
                  </a:schemeClr>
                </a:solidFill>
                <a:latin typeface="メイリオ" panose="020B0604030504040204" pitchFamily="50" charset="-128"/>
                <a:ea typeface="メイリオ" panose="020B0604030504040204" pitchFamily="50" charset="-128"/>
              </a:rPr>
              <a:t>円以下の場合、所得税が非課税になる措置</a:t>
            </a:r>
            <a:endParaRPr kumimoji="1" lang="en-US" altLang="ja-JP" sz="1050" dirty="0">
              <a:solidFill>
                <a:schemeClr val="tx1">
                  <a:lumMod val="95000"/>
                  <a:lumOff val="5000"/>
                </a:schemeClr>
              </a:solidFill>
              <a:latin typeface="メイリオ" panose="020B0604030504040204" pitchFamily="50" charset="-128"/>
              <a:ea typeface="メイリオ" panose="020B0604030504040204" pitchFamily="50" charset="-128"/>
            </a:endParaRPr>
          </a:p>
          <a:p>
            <a:pPr marL="171450" indent="-171450">
              <a:spcBef>
                <a:spcPts val="100"/>
              </a:spcBef>
              <a:buFont typeface="Wingdings" panose="05000000000000000000" pitchFamily="2" charset="2"/>
              <a:buChar char="l"/>
              <a:defRPr/>
            </a:pPr>
            <a:r>
              <a:rPr kumimoji="1" lang="ja-JP" altLang="en-US" sz="1050" dirty="0">
                <a:solidFill>
                  <a:schemeClr val="tx1">
                    <a:lumMod val="95000"/>
                    <a:lumOff val="5000"/>
                  </a:schemeClr>
                </a:solidFill>
                <a:latin typeface="メイリオ" panose="020B0604030504040204" pitchFamily="50" charset="-128"/>
                <a:ea typeface="メイリオ" panose="020B0604030504040204" pitchFamily="50" charset="-128"/>
              </a:rPr>
              <a:t>社食や弁当等の代金補助、商品券等の提供等の方法が可能（金銭による支給は対象外）</a:t>
            </a:r>
          </a:p>
        </p:txBody>
      </p:sp>
      <p:sp>
        <p:nvSpPr>
          <p:cNvPr id="23" name="矢印: 右 22">
            <a:extLst>
              <a:ext uri="{FF2B5EF4-FFF2-40B4-BE49-F238E27FC236}">
                <a16:creationId xmlns:a16="http://schemas.microsoft.com/office/drawing/2014/main" id="{4F50B9DF-603E-C882-C085-7585075E1447}"/>
              </a:ext>
            </a:extLst>
          </p:cNvPr>
          <p:cNvSpPr/>
          <p:nvPr/>
        </p:nvSpPr>
        <p:spPr>
          <a:xfrm>
            <a:off x="2540595" y="8899852"/>
            <a:ext cx="851721" cy="468000"/>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ctr"/>
          <a:lstStyle/>
          <a:p>
            <a:pPr algn="ctr"/>
            <a:r>
              <a:rPr kumimoji="1" lang="en-US" altLang="ja-JP" sz="1100" b="1" dirty="0">
                <a:solidFill>
                  <a:srgbClr val="233616"/>
                </a:solidFill>
                <a:latin typeface="メイリオ" panose="020B0604030504040204" pitchFamily="50" charset="-128"/>
                <a:ea typeface="メイリオ" panose="020B0604030504040204" pitchFamily="50" charset="-128"/>
              </a:rPr>
              <a:t>350</a:t>
            </a:r>
            <a:r>
              <a:rPr kumimoji="1" lang="ja-JP" altLang="en-US" sz="1100" b="1" dirty="0">
                <a:solidFill>
                  <a:srgbClr val="233616"/>
                </a:solidFill>
                <a:latin typeface="メイリオ" panose="020B0604030504040204" pitchFamily="50" charset="-128"/>
                <a:ea typeface="メイリオ" panose="020B0604030504040204" pitchFamily="50" charset="-128"/>
              </a:rPr>
              <a:t>円</a:t>
            </a:r>
            <a:endParaRPr kumimoji="1" lang="ja-JP" altLang="en-US" sz="1600" b="1" dirty="0">
              <a:solidFill>
                <a:srgbClr val="233616"/>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ECE5CE56-833E-08A5-1BAA-FA7CD64F66BC}"/>
              </a:ext>
            </a:extLst>
          </p:cNvPr>
          <p:cNvSpPr txBox="1"/>
          <p:nvPr/>
        </p:nvSpPr>
        <p:spPr>
          <a:xfrm>
            <a:off x="2365477" y="9269252"/>
            <a:ext cx="1030514" cy="369332"/>
          </a:xfrm>
          <a:prstGeom prst="rect">
            <a:avLst/>
          </a:prstGeom>
          <a:noFill/>
        </p:spPr>
        <p:txBody>
          <a:bodyPr wrap="square" rtlCol="0" anchor="ctr">
            <a:spAutoFit/>
          </a:bodyPr>
          <a:lstStyle/>
          <a:p>
            <a:pPr algn="ctr"/>
            <a:r>
              <a:rPr kumimoji="1" lang="ja-JP" altLang="en-US" sz="900" b="1" u="sng" dirty="0">
                <a:solidFill>
                  <a:srgbClr val="233616"/>
                </a:solidFill>
                <a:latin typeface="メイリオ" panose="020B0604030504040204" pitchFamily="50" charset="-128"/>
                <a:ea typeface="メイリオ" panose="020B0604030504040204" pitchFamily="50" charset="-128"/>
              </a:rPr>
              <a:t>差額を</a:t>
            </a:r>
            <a:endParaRPr kumimoji="1" lang="en-US" altLang="ja-JP" sz="900" b="1" u="sng" dirty="0">
              <a:solidFill>
                <a:srgbClr val="233616"/>
              </a:solidFill>
              <a:latin typeface="メイリオ" panose="020B0604030504040204" pitchFamily="50" charset="-128"/>
              <a:ea typeface="メイリオ" panose="020B0604030504040204" pitchFamily="50" charset="-128"/>
            </a:endParaRPr>
          </a:p>
          <a:p>
            <a:pPr algn="ctr"/>
            <a:r>
              <a:rPr kumimoji="1" lang="ja-JP" altLang="en-US" sz="900" b="1" u="sng" dirty="0">
                <a:solidFill>
                  <a:srgbClr val="233616"/>
                </a:solidFill>
                <a:latin typeface="メイリオ" panose="020B0604030504040204" pitchFamily="50" charset="-128"/>
                <a:ea typeface="メイリオ" panose="020B0604030504040204" pitchFamily="50" charset="-128"/>
              </a:rPr>
              <a:t>会社が補助</a:t>
            </a:r>
          </a:p>
        </p:txBody>
      </p:sp>
      <p:grpSp>
        <p:nvGrpSpPr>
          <p:cNvPr id="30" name="グループ化 29">
            <a:extLst>
              <a:ext uri="{FF2B5EF4-FFF2-40B4-BE49-F238E27FC236}">
                <a16:creationId xmlns:a16="http://schemas.microsoft.com/office/drawing/2014/main" id="{528FF2F6-1F99-1661-9588-A2D51A3F18E3}"/>
              </a:ext>
            </a:extLst>
          </p:cNvPr>
          <p:cNvGrpSpPr/>
          <p:nvPr/>
        </p:nvGrpSpPr>
        <p:grpSpPr>
          <a:xfrm>
            <a:off x="3451843" y="8836121"/>
            <a:ext cx="1038035" cy="640617"/>
            <a:chOff x="3152858" y="8697812"/>
            <a:chExt cx="1038035" cy="640617"/>
          </a:xfrm>
        </p:grpSpPr>
        <p:sp>
          <p:nvSpPr>
            <p:cNvPr id="25" name="四角形: 角を丸くする 24">
              <a:extLst>
                <a:ext uri="{FF2B5EF4-FFF2-40B4-BE49-F238E27FC236}">
                  <a16:creationId xmlns:a16="http://schemas.microsoft.com/office/drawing/2014/main" id="{9248A16D-F520-0C61-1901-DBB3740B3B55}"/>
                </a:ext>
              </a:extLst>
            </p:cNvPr>
            <p:cNvSpPr/>
            <p:nvPr/>
          </p:nvSpPr>
          <p:spPr>
            <a:xfrm>
              <a:off x="3183190" y="8703304"/>
              <a:ext cx="1007703" cy="635125"/>
            </a:xfrm>
            <a:prstGeom prst="roundRect">
              <a:avLst>
                <a:gd name="adj" fmla="val 8081"/>
              </a:avLst>
            </a:prstGeom>
            <a:solidFill>
              <a:schemeClr val="accent6">
                <a:lumMod val="20000"/>
                <a:lumOff val="80000"/>
              </a:schemeClr>
            </a:solidFill>
            <a:ln>
              <a:solidFill>
                <a:schemeClr val="accent6">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26" name="Picture 10" descr="パルプモールドのイラスト（お弁当）">
              <a:extLst>
                <a:ext uri="{FF2B5EF4-FFF2-40B4-BE49-F238E27FC236}">
                  <a16:creationId xmlns:a16="http://schemas.microsoft.com/office/drawing/2014/main" id="{B5C996C4-E146-350B-0337-56801DE6074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924999">
              <a:off x="3714045" y="8840806"/>
              <a:ext cx="406541" cy="45171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0E25B606-F215-ABA0-DBAB-526A4DBACAA3}"/>
                </a:ext>
              </a:extLst>
            </p:cNvPr>
            <p:cNvSpPr txBox="1"/>
            <p:nvPr/>
          </p:nvSpPr>
          <p:spPr>
            <a:xfrm>
              <a:off x="3152858" y="8697812"/>
              <a:ext cx="1033122" cy="430887"/>
            </a:xfrm>
            <a:prstGeom prst="rect">
              <a:avLst/>
            </a:prstGeom>
            <a:noFill/>
          </p:spPr>
          <p:txBody>
            <a:bodyPr wrap="square" rtlCol="0" anchor="ctr">
              <a:spAutoFit/>
            </a:bodyPr>
            <a:lstStyle/>
            <a:p>
              <a:r>
                <a:rPr kumimoji="1" lang="ja-JP" altLang="en-US" sz="1100" b="1" u="sng" dirty="0">
                  <a:solidFill>
                    <a:schemeClr val="tx1">
                      <a:lumMod val="95000"/>
                      <a:lumOff val="5000"/>
                    </a:schemeClr>
                  </a:solidFill>
                  <a:latin typeface="メイリオ" panose="020B0604030504040204" pitchFamily="50" charset="-128"/>
                  <a:ea typeface="メイリオ" panose="020B0604030504040204" pitchFamily="50" charset="-128"/>
                </a:rPr>
                <a:t>定価</a:t>
              </a:r>
              <a:endParaRPr kumimoji="1" lang="en-US" altLang="ja-JP" sz="1100" b="1" u="sng"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1" lang="ja-JP" altLang="en-US" sz="1100" b="1"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en-US" altLang="ja-JP" sz="1100" b="1" u="sng" dirty="0">
                  <a:solidFill>
                    <a:schemeClr val="tx1">
                      <a:lumMod val="95000"/>
                      <a:lumOff val="5000"/>
                    </a:schemeClr>
                  </a:solidFill>
                  <a:latin typeface="メイリオ" panose="020B0604030504040204" pitchFamily="50" charset="-128"/>
                  <a:ea typeface="メイリオ" panose="020B0604030504040204" pitchFamily="50" charset="-128"/>
                </a:rPr>
                <a:t>800</a:t>
              </a:r>
              <a:r>
                <a:rPr kumimoji="1" lang="ja-JP" altLang="en-US" sz="1100" b="1" u="sng" dirty="0">
                  <a:solidFill>
                    <a:schemeClr val="tx1">
                      <a:lumMod val="95000"/>
                      <a:lumOff val="5000"/>
                    </a:schemeClr>
                  </a:solidFill>
                  <a:latin typeface="メイリオ" panose="020B0604030504040204" pitchFamily="50" charset="-128"/>
                  <a:ea typeface="メイリオ" panose="020B0604030504040204" pitchFamily="50" charset="-128"/>
                </a:rPr>
                <a:t>円</a:t>
              </a:r>
              <a:endParaRPr kumimoji="1" lang="ja-JP" altLang="en-US" sz="110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grpSp>
      <p:sp>
        <p:nvSpPr>
          <p:cNvPr id="28" name="矢印: 右 27">
            <a:extLst>
              <a:ext uri="{FF2B5EF4-FFF2-40B4-BE49-F238E27FC236}">
                <a16:creationId xmlns:a16="http://schemas.microsoft.com/office/drawing/2014/main" id="{B28636B8-EC23-5923-D0C8-B2718CB11936}"/>
              </a:ext>
            </a:extLst>
          </p:cNvPr>
          <p:cNvSpPr/>
          <p:nvPr/>
        </p:nvSpPr>
        <p:spPr>
          <a:xfrm flipH="1">
            <a:off x="4571223" y="8899852"/>
            <a:ext cx="853200" cy="468000"/>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ctr"/>
          <a:lstStyle/>
          <a:p>
            <a:pPr algn="ctr"/>
            <a:r>
              <a:rPr kumimoji="1" lang="en-US" altLang="ja-JP" sz="1100" b="1" dirty="0">
                <a:solidFill>
                  <a:srgbClr val="233616"/>
                </a:solidFill>
                <a:latin typeface="メイリオ" panose="020B0604030504040204" pitchFamily="50" charset="-128"/>
                <a:ea typeface="メイリオ" panose="020B0604030504040204" pitchFamily="50" charset="-128"/>
              </a:rPr>
              <a:t>450</a:t>
            </a:r>
            <a:r>
              <a:rPr kumimoji="1" lang="ja-JP" altLang="en-US" sz="1100" b="1" dirty="0">
                <a:solidFill>
                  <a:srgbClr val="233616"/>
                </a:solidFill>
                <a:latin typeface="メイリオ" panose="020B0604030504040204" pitchFamily="50" charset="-128"/>
                <a:ea typeface="メイリオ" panose="020B0604030504040204" pitchFamily="50" charset="-128"/>
              </a:rPr>
              <a:t>円</a:t>
            </a:r>
            <a:endParaRPr kumimoji="1" lang="ja-JP" altLang="en-US" sz="1600" b="1" dirty="0">
              <a:solidFill>
                <a:srgbClr val="233616"/>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A7AC4CEB-D641-A2A1-0E6A-D53E3F74EAD5}"/>
              </a:ext>
            </a:extLst>
          </p:cNvPr>
          <p:cNvSpPr txBox="1"/>
          <p:nvPr/>
        </p:nvSpPr>
        <p:spPr>
          <a:xfrm>
            <a:off x="4680288" y="9269252"/>
            <a:ext cx="930644" cy="369332"/>
          </a:xfrm>
          <a:prstGeom prst="rect">
            <a:avLst/>
          </a:prstGeom>
          <a:noFill/>
        </p:spPr>
        <p:txBody>
          <a:bodyPr wrap="square" rtlCol="0" anchor="ctr">
            <a:spAutoFit/>
          </a:bodyPr>
          <a:lstStyle/>
          <a:p>
            <a:pPr algn="ctr"/>
            <a:r>
              <a:rPr kumimoji="1" lang="ja-JP" altLang="en-US" sz="900" b="1" u="sng" dirty="0">
                <a:solidFill>
                  <a:srgbClr val="233616"/>
                </a:solidFill>
                <a:latin typeface="メイリオ" panose="020B0604030504040204" pitchFamily="50" charset="-128"/>
                <a:ea typeface="メイリオ" panose="020B0604030504040204" pitchFamily="50" charset="-128"/>
              </a:rPr>
              <a:t>従業員向け</a:t>
            </a:r>
            <a:endParaRPr kumimoji="1" lang="en-US" altLang="ja-JP" sz="900" b="1" u="sng" dirty="0">
              <a:solidFill>
                <a:srgbClr val="233616"/>
              </a:solidFill>
              <a:latin typeface="メイリオ" panose="020B0604030504040204" pitchFamily="50" charset="-128"/>
              <a:ea typeface="メイリオ" panose="020B0604030504040204" pitchFamily="50" charset="-128"/>
            </a:endParaRPr>
          </a:p>
          <a:p>
            <a:pPr algn="ctr"/>
            <a:r>
              <a:rPr kumimoji="1" lang="ja-JP" altLang="en-US" sz="900" b="1" u="sng" dirty="0">
                <a:solidFill>
                  <a:srgbClr val="233616"/>
                </a:solidFill>
                <a:latin typeface="メイリオ" panose="020B0604030504040204" pitchFamily="50" charset="-128"/>
                <a:ea typeface="メイリオ" panose="020B0604030504040204" pitchFamily="50" charset="-128"/>
              </a:rPr>
              <a:t>価格</a:t>
            </a:r>
          </a:p>
        </p:txBody>
      </p:sp>
      <p:pic>
        <p:nvPicPr>
          <p:cNvPr id="31" name="Picture 2" descr="集まってお弁当を食べる人たちのイラスト（スーツ）">
            <a:extLst>
              <a:ext uri="{FF2B5EF4-FFF2-40B4-BE49-F238E27FC236}">
                <a16:creationId xmlns:a16="http://schemas.microsoft.com/office/drawing/2014/main" id="{B925C147-2A55-3015-0088-C859DE67ACE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1009" y="8882210"/>
            <a:ext cx="1064425" cy="797350"/>
          </a:xfrm>
          <a:prstGeom prst="rect">
            <a:avLst/>
          </a:prstGeom>
          <a:noFill/>
          <a:extLst>
            <a:ext uri="{909E8E84-426E-40DD-AFC4-6F175D3DCCD1}">
              <a14:hiddenFill xmlns:a14="http://schemas.microsoft.com/office/drawing/2010/main">
                <a:solidFill>
                  <a:srgbClr val="FFFFFF"/>
                </a:solidFill>
              </a14:hiddenFill>
            </a:ext>
          </a:extLst>
        </p:spPr>
      </p:pic>
      <p:sp>
        <p:nvSpPr>
          <p:cNvPr id="33" name="吹き出し: 角を丸めた四角形 32">
            <a:extLst>
              <a:ext uri="{FF2B5EF4-FFF2-40B4-BE49-F238E27FC236}">
                <a16:creationId xmlns:a16="http://schemas.microsoft.com/office/drawing/2014/main" id="{97B09A36-4B20-80C1-AEEB-9B4D962F2C21}"/>
              </a:ext>
            </a:extLst>
          </p:cNvPr>
          <p:cNvSpPr/>
          <p:nvPr/>
        </p:nvSpPr>
        <p:spPr>
          <a:xfrm>
            <a:off x="1989563" y="8767899"/>
            <a:ext cx="919004" cy="182590"/>
          </a:xfrm>
          <a:prstGeom prst="wedgeRoundRectCallout">
            <a:avLst>
              <a:gd name="adj1" fmla="val 39193"/>
              <a:gd name="adj2" fmla="val 79163"/>
              <a:gd name="adj3" fmla="val 16667"/>
            </a:avLst>
          </a:prstGeom>
          <a:solidFill>
            <a:schemeClr val="accent6">
              <a:lumMod val="20000"/>
              <a:lumOff val="80000"/>
            </a:schemeClr>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bIns="10800" rtlCol="0" anchor="ctr"/>
          <a:lstStyle/>
          <a:p>
            <a:pPr algn="ctr"/>
            <a:r>
              <a:rPr kumimoji="1" lang="ja-JP" altLang="en-US" sz="900" b="1" dirty="0">
                <a:solidFill>
                  <a:schemeClr val="accent6">
                    <a:lumMod val="50000"/>
                  </a:schemeClr>
                </a:solidFill>
                <a:latin typeface="メイリオ" panose="020B0604030504040204" pitchFamily="50" charset="-128"/>
                <a:ea typeface="メイリオ" panose="020B0604030504040204" pitchFamily="50" charset="-128"/>
              </a:rPr>
              <a:t>原則は課税対象</a:t>
            </a:r>
          </a:p>
        </p:txBody>
      </p:sp>
      <p:sp>
        <p:nvSpPr>
          <p:cNvPr id="35" name="テキスト ボックス 34">
            <a:extLst>
              <a:ext uri="{FF2B5EF4-FFF2-40B4-BE49-F238E27FC236}">
                <a16:creationId xmlns:a16="http://schemas.microsoft.com/office/drawing/2014/main" id="{404B82EF-757B-C831-0085-62565C00BA8A}"/>
              </a:ext>
            </a:extLst>
          </p:cNvPr>
          <p:cNvSpPr txBox="1"/>
          <p:nvPr/>
        </p:nvSpPr>
        <p:spPr>
          <a:xfrm>
            <a:off x="1906842" y="9633842"/>
            <a:ext cx="521974" cy="246221"/>
          </a:xfrm>
          <a:prstGeom prst="rect">
            <a:avLst/>
          </a:prstGeom>
          <a:noFill/>
        </p:spPr>
        <p:txBody>
          <a:bodyPr wrap="square" rtlCol="0" anchor="ctr">
            <a:spAutoFit/>
          </a:bodyPr>
          <a:lstStyle/>
          <a:p>
            <a:pPr algn="ctr"/>
            <a:r>
              <a:rPr kumimoji="1" lang="ja-JP" altLang="en-US" sz="1000" b="1" dirty="0">
                <a:solidFill>
                  <a:schemeClr val="tx1">
                    <a:lumMod val="95000"/>
                    <a:lumOff val="5000"/>
                  </a:schemeClr>
                </a:solidFill>
                <a:latin typeface="メイリオ" panose="020B0604030504040204" pitchFamily="50" charset="-128"/>
                <a:ea typeface="メイリオ" panose="020B0604030504040204" pitchFamily="50" charset="-128"/>
              </a:rPr>
              <a:t>会 社</a:t>
            </a:r>
          </a:p>
        </p:txBody>
      </p:sp>
      <p:sp>
        <p:nvSpPr>
          <p:cNvPr id="37" name="テキスト ボックス 36">
            <a:extLst>
              <a:ext uri="{FF2B5EF4-FFF2-40B4-BE49-F238E27FC236}">
                <a16:creationId xmlns:a16="http://schemas.microsoft.com/office/drawing/2014/main" id="{7541A57B-07EA-178B-88CE-B6E64D0127AC}"/>
              </a:ext>
            </a:extLst>
          </p:cNvPr>
          <p:cNvSpPr txBox="1"/>
          <p:nvPr/>
        </p:nvSpPr>
        <p:spPr>
          <a:xfrm>
            <a:off x="5583555" y="8758891"/>
            <a:ext cx="848098" cy="246221"/>
          </a:xfrm>
          <a:prstGeom prst="rect">
            <a:avLst/>
          </a:prstGeom>
          <a:noFill/>
        </p:spPr>
        <p:txBody>
          <a:bodyPr wrap="square" rtlCol="0" anchor="ctr">
            <a:spAutoFit/>
          </a:bodyPr>
          <a:lstStyle/>
          <a:p>
            <a:pPr algn="ctr"/>
            <a:r>
              <a:rPr kumimoji="1" lang="ja-JP" altLang="en-US" sz="1000" b="1" dirty="0">
                <a:solidFill>
                  <a:schemeClr val="tx1">
                    <a:lumMod val="95000"/>
                    <a:lumOff val="5000"/>
                  </a:schemeClr>
                </a:solidFill>
                <a:latin typeface="メイリオ" panose="020B0604030504040204" pitchFamily="50" charset="-128"/>
                <a:ea typeface="メイリオ" panose="020B0604030504040204" pitchFamily="50" charset="-128"/>
              </a:rPr>
              <a:t>従業員</a:t>
            </a:r>
          </a:p>
        </p:txBody>
      </p:sp>
      <p:grpSp>
        <p:nvGrpSpPr>
          <p:cNvPr id="40" name="グループ化 39">
            <a:extLst>
              <a:ext uri="{FF2B5EF4-FFF2-40B4-BE49-F238E27FC236}">
                <a16:creationId xmlns:a16="http://schemas.microsoft.com/office/drawing/2014/main" id="{2188CE4C-0465-4B11-CDB1-049B3A54C47F}"/>
              </a:ext>
            </a:extLst>
          </p:cNvPr>
          <p:cNvGrpSpPr/>
          <p:nvPr/>
        </p:nvGrpSpPr>
        <p:grpSpPr>
          <a:xfrm>
            <a:off x="4139640" y="7841175"/>
            <a:ext cx="2328470" cy="445917"/>
            <a:chOff x="1819365" y="4235974"/>
            <a:chExt cx="1729100" cy="445917"/>
          </a:xfrm>
        </p:grpSpPr>
        <p:sp>
          <p:nvSpPr>
            <p:cNvPr id="41" name="星: 24 pt 40">
              <a:extLst>
                <a:ext uri="{FF2B5EF4-FFF2-40B4-BE49-F238E27FC236}">
                  <a16:creationId xmlns:a16="http://schemas.microsoft.com/office/drawing/2014/main" id="{9C34435B-F316-DE5C-D795-A5F2228D9D71}"/>
                </a:ext>
              </a:extLst>
            </p:cNvPr>
            <p:cNvSpPr/>
            <p:nvPr/>
          </p:nvSpPr>
          <p:spPr>
            <a:xfrm>
              <a:off x="1819365" y="4235974"/>
              <a:ext cx="1729100" cy="408819"/>
            </a:xfrm>
            <a:prstGeom prst="star24">
              <a:avLst>
                <a:gd name="adj" fmla="val 27205"/>
              </a:avLst>
            </a:prstGeom>
            <a:solidFill>
              <a:srgbClr val="FFC5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42" name="テキスト ボックス 41">
              <a:extLst>
                <a:ext uri="{FF2B5EF4-FFF2-40B4-BE49-F238E27FC236}">
                  <a16:creationId xmlns:a16="http://schemas.microsoft.com/office/drawing/2014/main" id="{A1A5C996-237D-27B1-88DD-1A602024BF06}"/>
                </a:ext>
              </a:extLst>
            </p:cNvPr>
            <p:cNvSpPr txBox="1"/>
            <p:nvPr/>
          </p:nvSpPr>
          <p:spPr>
            <a:xfrm>
              <a:off x="1930088" y="4254979"/>
              <a:ext cx="1507653" cy="426912"/>
            </a:xfrm>
            <a:prstGeom prst="rect">
              <a:avLst/>
            </a:prstGeom>
            <a:noFill/>
          </p:spPr>
          <p:txBody>
            <a:bodyPr wrap="square" rtlCol="0">
              <a:spAutoFit/>
            </a:bodyPr>
            <a:lstStyle/>
            <a:p>
              <a:pPr algn="ctr">
                <a:lnSpc>
                  <a:spcPts val="1300"/>
                </a:lnSpc>
              </a:pPr>
              <a:r>
                <a:rPr kumimoji="1" lang="ja-JP" altLang="en-US" sz="1200" b="1" dirty="0">
                  <a:solidFill>
                    <a:srgbClr val="FF0000"/>
                  </a:solidFill>
                  <a:latin typeface="+mn-ea"/>
                </a:rPr>
                <a:t>従業員への福利厚生の強化</a:t>
              </a:r>
              <a:endParaRPr kumimoji="1" lang="en-US" altLang="ja-JP" sz="1200" b="1" dirty="0">
                <a:solidFill>
                  <a:srgbClr val="FF0000"/>
                </a:solidFill>
                <a:latin typeface="+mn-ea"/>
              </a:endParaRPr>
            </a:p>
            <a:p>
              <a:pPr algn="ctr">
                <a:lnSpc>
                  <a:spcPts val="1300"/>
                </a:lnSpc>
              </a:pPr>
              <a:r>
                <a:rPr kumimoji="1" lang="ja-JP" altLang="en-US" sz="1200" b="1" dirty="0">
                  <a:solidFill>
                    <a:srgbClr val="FF0000"/>
                  </a:solidFill>
                  <a:latin typeface="+mn-ea"/>
                </a:rPr>
                <a:t>と手取り増を後押し！</a:t>
              </a:r>
              <a:endParaRPr kumimoji="1" lang="en-US" altLang="ja-JP" sz="1800" b="1" dirty="0">
                <a:solidFill>
                  <a:srgbClr val="FF0000"/>
                </a:solidFill>
                <a:latin typeface="+mn-ea"/>
              </a:endParaRPr>
            </a:p>
          </p:txBody>
        </p:sp>
      </p:grpSp>
      <p:sp>
        <p:nvSpPr>
          <p:cNvPr id="44" name="正方形/長方形 43">
            <a:extLst>
              <a:ext uri="{FF2B5EF4-FFF2-40B4-BE49-F238E27FC236}">
                <a16:creationId xmlns:a16="http://schemas.microsoft.com/office/drawing/2014/main" id="{72336965-63E0-E6E5-43E7-D87650B742D0}"/>
              </a:ext>
            </a:extLst>
          </p:cNvPr>
          <p:cNvSpPr/>
          <p:nvPr/>
        </p:nvSpPr>
        <p:spPr bwMode="auto">
          <a:xfrm>
            <a:off x="3561765" y="6102617"/>
            <a:ext cx="3290025" cy="190405"/>
          </a:xfrm>
          <a:prstGeom prst="rect">
            <a:avLst/>
          </a:prstGeom>
          <a:noFill/>
          <a:ln w="12700">
            <a:noFill/>
            <a:miter lim="800000"/>
            <a:headEnd/>
            <a:tailEnd/>
          </a:ln>
          <a:effectLst/>
        </p:spPr>
        <p:txBody>
          <a:bodyPr wrap="none" rtlCol="0" anchor="ctr"/>
          <a:lstStyle/>
          <a:p>
            <a:pPr fontAlgn="base">
              <a:spcBef>
                <a:spcPct val="0"/>
              </a:spcBef>
              <a:spcAft>
                <a:spcPct val="0"/>
              </a:spcAft>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（中小企業向け賃上げ促進税制においても、教育訓練費増加による上乗せ措置は廃止）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46179D5C-2DAC-7A8E-4381-FBA745714720}"/>
              </a:ext>
            </a:extLst>
          </p:cNvPr>
          <p:cNvSpPr/>
          <p:nvPr/>
        </p:nvSpPr>
        <p:spPr>
          <a:xfrm>
            <a:off x="3313387" y="1448921"/>
            <a:ext cx="337576" cy="151134"/>
          </a:xfrm>
          <a:prstGeom prst="roundRect">
            <a:avLst>
              <a:gd name="adj" fmla="val 36492"/>
            </a:avLst>
          </a:prstGeom>
          <a:solidFill>
            <a:schemeClr val="accent6">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 rtlCol="0" anchor="ctr"/>
          <a:lstStyle/>
          <a:p>
            <a:pPr algn="ctr"/>
            <a:r>
              <a:rPr kumimoji="1" lang="ja-JP" altLang="en-US" sz="900" dirty="0">
                <a:solidFill>
                  <a:schemeClr val="bg1"/>
                </a:solidFill>
                <a:latin typeface="Meiryo UI" panose="020B0604030504040204" pitchFamily="50" charset="-128"/>
                <a:ea typeface="Meiryo UI" panose="020B0604030504040204" pitchFamily="50" charset="-128"/>
              </a:rPr>
              <a:t>拡充</a:t>
            </a:r>
          </a:p>
        </p:txBody>
      </p:sp>
      <p:sp>
        <p:nvSpPr>
          <p:cNvPr id="5" name="正方形/長方形 4">
            <a:extLst>
              <a:ext uri="{FF2B5EF4-FFF2-40B4-BE49-F238E27FC236}">
                <a16:creationId xmlns:a16="http://schemas.microsoft.com/office/drawing/2014/main" id="{C2B7E1EC-E842-45F2-0167-80CB9DFD9699}"/>
              </a:ext>
            </a:extLst>
          </p:cNvPr>
          <p:cNvSpPr/>
          <p:nvPr/>
        </p:nvSpPr>
        <p:spPr bwMode="auto">
          <a:xfrm>
            <a:off x="5022716" y="9689658"/>
            <a:ext cx="1693092" cy="190405"/>
          </a:xfrm>
          <a:prstGeom prst="rect">
            <a:avLst/>
          </a:prstGeom>
          <a:noFill/>
          <a:ln w="12700">
            <a:noFill/>
            <a:miter lim="800000"/>
            <a:headEnd/>
            <a:tailEnd/>
          </a:ln>
          <a:effectLst/>
        </p:spPr>
        <p:txBody>
          <a:bodyPr wrap="none" rtlCol="0" anchor="ctr"/>
          <a:lstStyle/>
          <a:p>
            <a:pPr fontAlgn="base">
              <a:spcBef>
                <a:spcPct val="0"/>
              </a:spcBef>
              <a:spcAft>
                <a:spcPct val="0"/>
              </a:spcAft>
            </a:pPr>
            <a:r>
              <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※350</a:t>
            </a: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円</a:t>
            </a:r>
            <a:r>
              <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営業日＝約</a:t>
            </a:r>
            <a:r>
              <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7,000</a:t>
            </a: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45985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1_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4513DA450D7334EA7CC9E698A1C49B1" ma:contentTypeVersion="11" ma:contentTypeDescription="新しいドキュメントを作成します。" ma:contentTypeScope="" ma:versionID="5f39286db9a77a229e5e9bc7fc469fbe">
  <xsd:schema xmlns:xsd="http://www.w3.org/2001/XMLSchema" xmlns:xs="http://www.w3.org/2001/XMLSchema" xmlns:p="http://schemas.microsoft.com/office/2006/metadata/properties" xmlns:ns2="4c5830e1-40c2-4733-a8dc-2f7d29b61ba4" xmlns:ns3="da5dd8e4-a303-495f-bab1-f06754141cb1" targetNamespace="http://schemas.microsoft.com/office/2006/metadata/properties" ma:root="true" ma:fieldsID="ba9ab772f2fd8bcb3caab34dc76ee744" ns2:_="" ns3:_="">
    <xsd:import namespace="4c5830e1-40c2-4733-a8dc-2f7d29b61ba4"/>
    <xsd:import namespace="da5dd8e4-a303-495f-bab1-f06754141c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category"/>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5830e1-40c2-4733-a8dc-2f7d29b61b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ategory" ma:index="12" ma:displayName="カテゴリー" ma:format="Dropdown" ma:internalName="category">
      <xsd:simpleType>
        <xsd:restriction base="dms:Choice">
          <xsd:enumeration value="ビジョン・中期計画"/>
          <xsd:enumeration value="業務マニュアル"/>
          <xsd:enumeration value="システムマニュアル"/>
          <xsd:enumeration value="補助事業関連規程・マニュアル"/>
          <xsd:enumeration value="申請・届出"/>
          <xsd:enumeration value="規程・ガイドライン"/>
          <xsd:enumeration value="政策関連"/>
          <xsd:enumeration value="会員増強・事業推進"/>
          <xsd:enumeration value="支部関連"/>
          <xsd:enumeration value="人事関連"/>
          <xsd:enumeration value="リンク集"/>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5dd8e4-a303-495f-bab1-f06754141cb1" elementFormDefault="qualified">
    <xsd:import namespace="http://schemas.microsoft.com/office/2006/documentManagement/types"/>
    <xsd:import namespace="http://schemas.microsoft.com/office/infopath/2007/PartnerControls"/>
    <xsd:element name="SharedWithUsers" ma:index="13"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4c5830e1-40c2-4733-a8dc-2f7d29b61ba4">業務マニュアル</category>
  </documentManagement>
</p:properties>
</file>

<file path=customXml/itemProps1.xml><?xml version="1.0" encoding="utf-8"?>
<ds:datastoreItem xmlns:ds="http://schemas.openxmlformats.org/officeDocument/2006/customXml" ds:itemID="{840EE501-3A64-4A69-97CB-F02E1F41D5AB}">
  <ds:schemaRefs>
    <ds:schemaRef ds:uri="http://schemas.microsoft.com/sharepoint/v3/contenttype/forms"/>
  </ds:schemaRefs>
</ds:datastoreItem>
</file>

<file path=customXml/itemProps2.xml><?xml version="1.0" encoding="utf-8"?>
<ds:datastoreItem xmlns:ds="http://schemas.openxmlformats.org/officeDocument/2006/customXml" ds:itemID="{7A66C948-63E0-4F26-8780-582A99208A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5830e1-40c2-4733-a8dc-2f7d29b61ba4"/>
    <ds:schemaRef ds:uri="da5dd8e4-a303-495f-bab1-f06754141c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C6E8D0-90B7-4306-B776-6CA95464BE39}">
  <ds:schemaRefs>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da5dd8e4-a303-495f-bab1-f06754141cb1"/>
    <ds:schemaRef ds:uri="4c5830e1-40c2-4733-a8dc-2f7d29b61ba4"/>
  </ds:schemaRefs>
</ds:datastoreItem>
</file>

<file path=docProps/app.xml><?xml version="1.0" encoding="utf-8"?>
<Properties xmlns="http://schemas.openxmlformats.org/officeDocument/2006/extended-properties" xmlns:vt="http://schemas.openxmlformats.org/officeDocument/2006/docPropsVTypes">
  <Template>Office Theme</Template>
  <TotalTime>6394</TotalTime>
  <Words>1447</Words>
  <Application>Microsoft Office PowerPoint</Application>
  <PresentationFormat>A4 210 x 297 mm</PresentationFormat>
  <Paragraphs>217</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2</vt:i4>
      </vt:variant>
    </vt:vector>
  </HeadingPairs>
  <TitlesOfParts>
    <vt:vector size="14" baseType="lpstr">
      <vt:lpstr>Meiryo UI</vt:lpstr>
      <vt:lpstr>メイリオ</vt:lpstr>
      <vt:lpstr>メイリオ</vt:lpstr>
      <vt:lpstr>游ゴシック</vt:lpstr>
      <vt:lpstr>Arial</vt:lpstr>
      <vt:lpstr>Calibri</vt:lpstr>
      <vt:lpstr>Calibri Light</vt:lpstr>
      <vt:lpstr>Wingdings</vt:lpstr>
      <vt:lpstr>Office テーマ</vt:lpstr>
      <vt:lpstr>デザインの設定</vt:lpstr>
      <vt:lpstr>Office 2013 - 2022 テーマ</vt:lpstr>
      <vt:lpstr>1_Office 2013 - 2022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令和７年度税制改正のポイント</dc:title>
  <dc:creator>土本 亜希子</dc:creator>
  <cp:lastModifiedBy>土井 貴憲</cp:lastModifiedBy>
  <cp:revision>491</cp:revision>
  <cp:lastPrinted>2025-12-23T08:44:49Z</cp:lastPrinted>
  <dcterms:created xsi:type="dcterms:W3CDTF">2019-10-15T07:51:28Z</dcterms:created>
  <dcterms:modified xsi:type="dcterms:W3CDTF">2025-12-26T02:27:57Z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0x01010004513DA450D7334EA7CC9E698A1C49B1</vt:lpwstr>
  </property>
</Properties>
</file>